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8" r:id="rId4"/>
  </p:sldMasterIdLst>
  <p:notesMasterIdLst>
    <p:notesMasterId r:id="rId18"/>
  </p:notesMasterIdLst>
  <p:sldIdLst>
    <p:sldId id="423" r:id="rId5"/>
    <p:sldId id="390" r:id="rId6"/>
    <p:sldId id="2142533585" r:id="rId7"/>
    <p:sldId id="2142533584" r:id="rId8"/>
    <p:sldId id="1588" r:id="rId9"/>
    <p:sldId id="1589" r:id="rId10"/>
    <p:sldId id="2142533577" r:id="rId11"/>
    <p:sldId id="2142533579" r:id="rId12"/>
    <p:sldId id="2142533578" r:id="rId13"/>
    <p:sldId id="440" r:id="rId14"/>
    <p:sldId id="2142533580" r:id="rId15"/>
    <p:sldId id="2142533581" r:id="rId16"/>
    <p:sldId id="2142533582" r:id="rId17"/>
  </p:sldIdLst>
  <p:sldSz cx="9906000" cy="6858000" type="A4"/>
  <p:notesSz cx="6805613" cy="9939338"/>
  <p:custShowLst>
    <p:custShow name="예시1-1" id="0">
      <p:sldLst/>
    </p:custShow>
    <p:custShow name="예시1-2" id="1">
      <p:sldLst/>
    </p:custShow>
    <p:custShow name="예시1-3" id="2">
      <p:sldLst/>
    </p:custShow>
    <p:custShow name="예시1-4" id="3">
      <p:sldLst/>
    </p:custShow>
    <p:custShow name="예시1-5" id="4">
      <p:sldLst/>
    </p:custShow>
    <p:custShow name="예시2-1" id="5">
      <p:sldLst/>
    </p:custShow>
    <p:custShow name="예시2-2" id="6">
      <p:sldLst/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>
          <p15:clr>
            <a:srgbClr val="A4A3A4"/>
          </p15:clr>
        </p15:guide>
        <p15:guide id="4" orient="horz" pos="414">
          <p15:clr>
            <a:srgbClr val="A4A3A4"/>
          </p15:clr>
        </p15:guide>
        <p15:guide id="5" orient="horz" pos="640">
          <p15:clr>
            <a:srgbClr val="A4A3A4"/>
          </p15:clr>
        </p15:guide>
        <p15:guide id="6" pos="172" userDrawn="1">
          <p15:clr>
            <a:srgbClr val="A4A3A4"/>
          </p15:clr>
        </p15:guide>
        <p15:guide id="7" pos="6068" userDrawn="1">
          <p15:clr>
            <a:srgbClr val="A4A3A4"/>
          </p15:clr>
        </p15:guide>
        <p15:guide id="8" pos="3120" userDrawn="1">
          <p15:clr>
            <a:srgbClr val="A4A3A4"/>
          </p15:clr>
        </p15:guide>
        <p15:guide id="9" orient="horz" pos="822" userDrawn="1">
          <p15:clr>
            <a:srgbClr val="A4A3A4"/>
          </p15:clr>
        </p15:guide>
        <p15:guide id="10" orient="horz" pos="4088" userDrawn="1">
          <p15:clr>
            <a:srgbClr val="A4A3A4"/>
          </p15:clr>
        </p15:guide>
        <p15:guide id="12" userDrawn="1">
          <p15:clr>
            <a:srgbClr val="A4A3A4"/>
          </p15:clr>
        </p15:guide>
        <p15:guide id="15" orient="horz" pos="4178" userDrawn="1">
          <p15:clr>
            <a:srgbClr val="A4A3A4"/>
          </p15:clr>
        </p15:guide>
        <p15:guide id="17" orient="horz" pos="43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0099CC"/>
    <a:srgbClr val="11305A"/>
    <a:srgbClr val="F68B32"/>
    <a:srgbClr val="FF5050"/>
    <a:srgbClr val="4D4D4D"/>
    <a:srgbClr val="909090"/>
    <a:srgbClr val="FFFFFF"/>
    <a:srgbClr val="D8E8EC"/>
    <a:srgbClr val="C8D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63445-0131-4590-A29A-5450056EC189}" v="3" dt="2023-03-22T08:27:03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8" autoAdjust="0"/>
    <p:restoredTop sz="86343" autoAdjust="0"/>
  </p:normalViewPr>
  <p:slideViewPr>
    <p:cSldViewPr>
      <p:cViewPr varScale="1">
        <p:scale>
          <a:sx n="128" d="100"/>
          <a:sy n="128" d="100"/>
        </p:scale>
        <p:origin x="1912" y="176"/>
      </p:cViewPr>
      <p:guideLst>
        <p:guide orient="horz" pos="73"/>
        <p:guide orient="horz" pos="414"/>
        <p:guide orient="horz" pos="640"/>
        <p:guide pos="172"/>
        <p:guide pos="6068"/>
        <p:guide pos="3120"/>
        <p:guide orient="horz" pos="822"/>
        <p:guide orient="horz" pos="4088"/>
        <p:guide/>
        <p:guide orient="horz" pos="4178"/>
        <p:guide orient="horz" pos="4315"/>
      </p:guideLst>
    </p:cSldViewPr>
  </p:slideViewPr>
  <p:outlineViewPr>
    <p:cViewPr>
      <p:scale>
        <a:sx n="33" d="100"/>
        <a:sy n="33" d="100"/>
      </p:scale>
      <p:origin x="30" y="82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3348" y="54"/>
      </p:cViewPr>
      <p:guideLst>
        <p:guide orient="horz" pos="3130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49841" cy="497524"/>
          </a:xfrm>
          <a:prstGeom prst="rect">
            <a:avLst/>
          </a:prstGeom>
        </p:spPr>
        <p:txBody>
          <a:bodyPr vert="horz" lIns="91469" tIns="45729" rIns="91469" bIns="4572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191" y="0"/>
            <a:ext cx="2949841" cy="497524"/>
          </a:xfrm>
          <a:prstGeom prst="rect">
            <a:avLst/>
          </a:prstGeom>
        </p:spPr>
        <p:txBody>
          <a:bodyPr vert="horz" lIns="91469" tIns="45729" rIns="91469" bIns="45729" rtlCol="0"/>
          <a:lstStyle>
            <a:lvl1pPr algn="r">
              <a:defRPr sz="1200"/>
            </a:lvl1pPr>
          </a:lstStyle>
          <a:p>
            <a:fld id="{8D8A98F7-6983-46CD-B116-AF32749C79DB}" type="datetimeFigureOut">
              <a:rPr lang="ko-KR" altLang="en-US" smtClean="0"/>
              <a:t>2023. 3. 27.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746125"/>
            <a:ext cx="537686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69" tIns="45729" rIns="91469" bIns="4572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52" y="4720923"/>
            <a:ext cx="5445126" cy="4472940"/>
          </a:xfrm>
          <a:prstGeom prst="rect">
            <a:avLst/>
          </a:prstGeom>
        </p:spPr>
        <p:txBody>
          <a:bodyPr vert="horz" lIns="91469" tIns="45729" rIns="91469" bIns="4572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9440246"/>
            <a:ext cx="2949841" cy="497523"/>
          </a:xfrm>
          <a:prstGeom prst="rect">
            <a:avLst/>
          </a:prstGeom>
        </p:spPr>
        <p:txBody>
          <a:bodyPr vert="horz" lIns="91469" tIns="45729" rIns="91469" bIns="4572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191" y="9440246"/>
            <a:ext cx="2949841" cy="497523"/>
          </a:xfrm>
          <a:prstGeom prst="rect">
            <a:avLst/>
          </a:prstGeom>
        </p:spPr>
        <p:txBody>
          <a:bodyPr vert="horz" lIns="91469" tIns="45729" rIns="91469" bIns="45729" rtlCol="0" anchor="b"/>
          <a:lstStyle>
            <a:lvl1pPr algn="r">
              <a:defRPr sz="1200"/>
            </a:lvl1pPr>
          </a:lstStyle>
          <a:p>
            <a:fld id="{57A9FEA1-5590-481A-9D87-336BE2671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94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개요 수립 </a:t>
            </a:r>
            <a:r>
              <a:rPr lang="en-US" altLang="ko-KR" dirty="0"/>
              <a:t>: </a:t>
            </a:r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목적 등 방향성</a:t>
            </a:r>
            <a:r>
              <a:rPr lang="en-US" altLang="ko-KR" dirty="0"/>
              <a:t>, </a:t>
            </a:r>
            <a:r>
              <a:rPr lang="ko-KR" altLang="en-US" dirty="0"/>
              <a:t>참여 대상 선정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시행의 목적 및 배경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경영층</a:t>
            </a:r>
            <a:r>
              <a:rPr lang="en-US" altLang="ko-KR" dirty="0"/>
              <a:t>(</a:t>
            </a:r>
            <a:r>
              <a:rPr lang="ko-KR" altLang="en-US" dirty="0"/>
              <a:t>의사결정자</a:t>
            </a:r>
            <a:r>
              <a:rPr lang="en-US" altLang="ko-KR" dirty="0"/>
              <a:t>)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주요 안내 사항</a:t>
            </a:r>
            <a:r>
              <a:rPr lang="en-US" altLang="ko-KR" dirty="0"/>
              <a:t>, </a:t>
            </a:r>
            <a:r>
              <a:rPr lang="ko-KR" altLang="en-US" dirty="0"/>
              <a:t>시행 일정 등에 대해 협의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9FEA1-5590-481A-9D87-336BE26715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2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751" y="115958"/>
            <a:ext cx="9507600" cy="345600"/>
          </a:xfr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baseline="0" dirty="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7751" y="664710"/>
            <a:ext cx="9504000" cy="360000"/>
          </a:xfrm>
        </p:spPr>
        <p:txBody>
          <a:bodyPr/>
          <a:lstStyle>
            <a:lvl1pPr marL="0" indent="0" latinLnBrk="0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23"/>
          <p:cNvSpPr txBox="1">
            <a:spLocks/>
          </p:cNvSpPr>
          <p:nvPr userDrawn="1"/>
        </p:nvSpPr>
        <p:spPr bwMode="auto">
          <a:xfrm>
            <a:off x="9525508" y="6631976"/>
            <a:ext cx="381000" cy="225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B8CC1B14-BB07-4E7C-B7CB-FE260F52D722}" type="slidenum">
              <a:rPr kumimoji="0" lang="ko-KR" altLang="en-US" sz="900" i="1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ko-KR" altLang="en-US" sz="900" i="1" dirty="0">
              <a:solidFill>
                <a:srgbClr val="000000"/>
              </a:solidFill>
              <a:latin typeface="Cambria" panose="020405030504060302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682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3"/>
          <p:cNvSpPr txBox="1">
            <a:spLocks/>
          </p:cNvSpPr>
          <p:nvPr userDrawn="1"/>
        </p:nvSpPr>
        <p:spPr bwMode="auto">
          <a:xfrm>
            <a:off x="9525508" y="6631976"/>
            <a:ext cx="381000" cy="225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B8CC1B14-BB07-4E7C-B7CB-FE260F52D722}" type="slidenum">
              <a:rPr kumimoji="0" lang="ko-KR" altLang="en-US" sz="900" i="1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ko-KR" altLang="en-US" sz="900" i="1" dirty="0">
              <a:solidFill>
                <a:srgbClr val="000000"/>
              </a:solidFill>
              <a:latin typeface="Cambria" panose="02040503050406030204" pitchFamily="18" charset="0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751" y="129405"/>
            <a:ext cx="9507600" cy="345600"/>
          </a:xfr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baseline="0" dirty="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4239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1" y="1905000"/>
            <a:ext cx="6096000" cy="1143000"/>
          </a:xfrm>
          <a:noFill/>
        </p:spPr>
        <p:txBody>
          <a:bodyPr/>
          <a:lstStyle>
            <a:lvl1pPr algn="ctr">
              <a:defRPr sz="2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8864" y="3810000"/>
            <a:ext cx="2434951" cy="480774"/>
          </a:xfrm>
        </p:spPr>
        <p:txBody>
          <a:bodyPr/>
          <a:lstStyle>
            <a:lvl1pPr algn="ctr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4" name="그림 7" descr="0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t="33180" r="53122" b="25827"/>
          <a:stretch>
            <a:fillRect/>
          </a:stretch>
        </p:blipFill>
        <p:spPr bwMode="auto">
          <a:xfrm>
            <a:off x="7535311" y="4896456"/>
            <a:ext cx="1954193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3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1" y="1905000"/>
            <a:ext cx="6096000" cy="1143000"/>
          </a:xfrm>
          <a:noFill/>
        </p:spPr>
        <p:txBody>
          <a:bodyPr/>
          <a:lstStyle>
            <a:lvl1pPr algn="ctr">
              <a:defRPr sz="2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8864" y="3810000"/>
            <a:ext cx="2434951" cy="480774"/>
          </a:xfrm>
        </p:spPr>
        <p:txBody>
          <a:bodyPr/>
          <a:lstStyle>
            <a:lvl1pPr algn="ctr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04" y="5553236"/>
            <a:ext cx="1994470" cy="10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1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1" y="1905000"/>
            <a:ext cx="6096000" cy="1143000"/>
          </a:xfrm>
          <a:noFill/>
        </p:spPr>
        <p:txBody>
          <a:bodyPr/>
          <a:lstStyle>
            <a:lvl1pPr algn="ctr">
              <a:defRPr sz="2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8864" y="3810000"/>
            <a:ext cx="2434951" cy="480774"/>
          </a:xfrm>
        </p:spPr>
        <p:txBody>
          <a:bodyPr/>
          <a:lstStyle>
            <a:lvl1pPr algn="ctr">
              <a:defRPr sz="1400" baseline="0">
                <a:latin typeface="Cambria" panose="02040503050406030204" pitchFamily="18" charset="0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2" y="5409220"/>
            <a:ext cx="1560572" cy="8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2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73051" y="584200"/>
            <a:ext cx="93599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1" y="139700"/>
            <a:ext cx="9359900" cy="400050"/>
          </a:xfrm>
          <a:noFill/>
        </p:spPr>
        <p:txBody>
          <a:bodyPr>
            <a:noAutofit/>
          </a:bodyPr>
          <a:lstStyle>
            <a:lvl1pPr algn="l">
              <a:defRPr sz="2000" b="1" baseline="0">
                <a:latin typeface="+mj-lt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3051" y="673101"/>
            <a:ext cx="9359900" cy="355599"/>
          </a:xfrm>
        </p:spPr>
        <p:txBody>
          <a:bodyPr>
            <a:noAutofit/>
          </a:bodyPr>
          <a:lstStyle>
            <a:lvl1pPr marL="0" indent="0" latinLnBrk="0">
              <a:buFont typeface="Arial" pitchFamily="34" charset="0"/>
              <a:buNone/>
              <a:defRPr sz="1800" b="1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188913" indent="-188913" latinLnBrk="0">
              <a:buFont typeface="Arial" pitchFamily="34" charset="0"/>
              <a:buChar char="•"/>
              <a:defRPr sz="1800" b="1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538163" indent="-174625">
              <a:defRPr sz="1600">
                <a:latin typeface="HY견고딕" pitchFamily="18" charset="-127"/>
                <a:ea typeface="HY견고딕" pitchFamily="18" charset="-127"/>
              </a:defRPr>
            </a:lvl3pPr>
            <a:lvl4pPr>
              <a:defRPr sz="1600">
                <a:latin typeface="HY견고딕" pitchFamily="18" charset="-127"/>
                <a:ea typeface="HY견고딕" pitchFamily="18" charset="-127"/>
              </a:defRPr>
            </a:lvl4pPr>
            <a:lvl5pPr>
              <a:defRPr sz="1600"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sp>
        <p:nvSpPr>
          <p:cNvPr id="5" name="슬라이드 번호 개체 틀 23"/>
          <p:cNvSpPr txBox="1">
            <a:spLocks/>
          </p:cNvSpPr>
          <p:nvPr userDrawn="1"/>
        </p:nvSpPr>
        <p:spPr bwMode="auto">
          <a:xfrm>
            <a:off x="9525508" y="6631976"/>
            <a:ext cx="381000" cy="225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B8CC1B14-BB07-4E7C-B7CB-FE260F52D722}" type="slidenum">
              <a:rPr kumimoji="0" lang="ko-KR" altLang="en-US" sz="900" i="1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ko-KR" altLang="en-US" sz="900" i="1" dirty="0">
              <a:solidFill>
                <a:srgbClr val="000000"/>
              </a:solidFill>
              <a:latin typeface="Cambria" panose="020405030504060302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11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28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197784" y="125742"/>
            <a:ext cx="9507600" cy="3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197784" y="665126"/>
            <a:ext cx="9504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36000" rIns="91440" bIns="36000" numCol="1" anchor="t" anchorCtr="0" compatLnSpc="1">
            <a:prstTxWarp prst="textNoShape">
              <a:avLst/>
            </a:prstTxWarp>
            <a:noAutofit/>
          </a:bodyPr>
          <a:lstStyle/>
          <a:p>
            <a:pPr lvl="0" algn="l" rtl="0" eaLnBrk="0" fontAlgn="base" latinLnBrk="1" hangingPunct="0">
              <a:spcBef>
                <a:spcPct val="0"/>
              </a:spcBef>
              <a:spcAft>
                <a:spcPct val="0"/>
              </a:spcAft>
              <a:tabLst>
                <a:tab pos="4754563" algn="ctr"/>
                <a:tab pos="9329738" algn="r"/>
              </a:tabLst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4752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3" r:id="rId4"/>
    <p:sldLayoutId id="2147483704" r:id="rId5"/>
    <p:sldLayoutId id="2147483708" r:id="rId6"/>
    <p:sldLayoutId id="2147483710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tabLst>
          <a:tab pos="4754563" algn="ctr"/>
          <a:tab pos="9329738" algn="r"/>
        </a:tabLst>
        <a:defRPr kumimoji="1" lang="ko-KR" altLang="en-US" sz="1400" b="1" kern="0" baseline="0" dirty="0" smtClean="0">
          <a:solidFill>
            <a:prstClr val="black"/>
          </a:solidFill>
          <a:latin typeface="Cambria" panose="02040503050406030204" pitchFamily="18" charset="0"/>
          <a:ea typeface="+mn-ea"/>
          <a:cs typeface="Times New Roman" panose="02020603050405020304" pitchFamily="18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tabLst>
          <a:tab pos="4127500" algn="l"/>
          <a:tab pos="9313863" algn="r"/>
        </a:tabLst>
        <a:defRPr kumimoji="1" sz="15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defRPr kumimoji="1" lang="ko-KR" altLang="en-US" sz="1400" b="1" kern="0" baseline="0" dirty="0" smtClean="0">
          <a:solidFill>
            <a:prstClr val="black"/>
          </a:solidFill>
          <a:latin typeface="Cambria" panose="020405030504060302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t-training.center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 bwMode="gray">
          <a:xfrm>
            <a:off x="200025" y="2096852"/>
            <a:ext cx="9505950" cy="1359024"/>
          </a:xfrm>
        </p:spPr>
        <p:txBody>
          <a:bodyPr/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3200" spc="300" dirty="0">
                <a:solidFill>
                  <a:schemeClr val="tx1"/>
                </a:solidFill>
                <a:latin typeface="+mn-lt"/>
              </a:rPr>
              <a:t>경연</a:t>
            </a:r>
            <a:r>
              <a:rPr lang="en-US" altLang="ko-KR" sz="3200" spc="300" dirty="0">
                <a:solidFill>
                  <a:schemeClr val="tx1"/>
                </a:solidFill>
                <a:latin typeface="+mn-lt"/>
              </a:rPr>
              <a:t>(</a:t>
            </a:r>
            <a:r>
              <a:rPr lang="ko-KR" altLang="en-US" sz="3200" spc="300" dirty="0">
                <a:solidFill>
                  <a:schemeClr val="tx1"/>
                </a:solidFill>
                <a:latin typeface="+mn-lt"/>
              </a:rPr>
              <a:t>經筵</a:t>
            </a:r>
            <a:r>
              <a:rPr lang="en-US" altLang="ko-KR" sz="3200" spc="300" dirty="0">
                <a:solidFill>
                  <a:schemeClr val="tx1"/>
                </a:solidFill>
                <a:latin typeface="+mn-lt"/>
              </a:rPr>
              <a:t>)</a:t>
            </a:r>
            <a:r>
              <a:rPr lang="ko-KR" altLang="en-US" sz="3200" spc="300" dirty="0">
                <a:solidFill>
                  <a:schemeClr val="tx1"/>
                </a:solidFill>
                <a:latin typeface="+mn-lt"/>
              </a:rPr>
              <a:t> 서비스 소개</a:t>
            </a:r>
          </a:p>
        </p:txBody>
      </p:sp>
      <p:sp>
        <p:nvSpPr>
          <p:cNvPr id="3" name="부제목 4">
            <a:extLst>
              <a:ext uri="{FF2B5EF4-FFF2-40B4-BE49-F238E27FC236}">
                <a16:creationId xmlns:a16="http://schemas.microsoft.com/office/drawing/2014/main" id="{1D850271-49D8-4C4B-BAE0-5D52FF9D558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735525" y="4149080"/>
            <a:ext cx="2434951" cy="480774"/>
          </a:xfrm>
        </p:spPr>
        <p:txBody>
          <a:bodyPr/>
          <a:lstStyle/>
          <a:p>
            <a:pPr fontAlgn="auto" latinLnBrk="0"/>
            <a:r>
              <a:rPr lang="en-US" altLang="ko-KR" sz="1800" dirty="0">
                <a:solidFill>
                  <a:schemeClr val="tx1"/>
                </a:solidFill>
              </a:rPr>
              <a:t>2023. 03</a:t>
            </a:r>
          </a:p>
          <a:p>
            <a:pPr fontAlgn="auto" latinLnBrk="0"/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11E81B-3BD8-4B9F-81D4-79CAD10CFCC2}"/>
              </a:ext>
            </a:extLst>
          </p:cNvPr>
          <p:cNvSpPr txBox="1"/>
          <p:nvPr/>
        </p:nvSpPr>
        <p:spPr>
          <a:xfrm>
            <a:off x="165105" y="721790"/>
            <a:ext cx="2216055" cy="280350"/>
          </a:xfrm>
          <a:prstGeom prst="rect">
            <a:avLst/>
          </a:prstGeom>
          <a:noFill/>
        </p:spPr>
        <p:txBody>
          <a:bodyPr wrap="squar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대회 개요 안내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99BC8A3-6EC5-4C55-B829-17959FBC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1" y="995008"/>
            <a:ext cx="4633230" cy="25922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99A24D-A732-4923-9EB1-73B583521314}"/>
              </a:ext>
            </a:extLst>
          </p:cNvPr>
          <p:cNvSpPr txBox="1"/>
          <p:nvPr/>
        </p:nvSpPr>
        <p:spPr>
          <a:xfrm>
            <a:off x="162677" y="3717032"/>
            <a:ext cx="1834156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참가 신청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AD813C5-5D73-4F80-9EC8-C16302ED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1" y="4013615"/>
            <a:ext cx="4680000" cy="26325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B51B38-19B0-49E2-B861-5B4AE8D6574D}"/>
              </a:ext>
            </a:extLst>
          </p:cNvPr>
          <p:cNvSpPr txBox="1"/>
          <p:nvPr/>
        </p:nvSpPr>
        <p:spPr>
          <a:xfrm>
            <a:off x="4941017" y="721790"/>
            <a:ext cx="1764196" cy="280350"/>
          </a:xfrm>
          <a:prstGeom prst="rect">
            <a:avLst/>
          </a:prstGeom>
          <a:noFill/>
        </p:spPr>
        <p:txBody>
          <a:bodyPr wrap="squar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멘토 배정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운영자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0210FC0-C956-4E31-8D15-41EB36A2D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3"/>
          <a:stretch/>
        </p:blipFill>
        <p:spPr>
          <a:xfrm>
            <a:off x="4991332" y="995008"/>
            <a:ext cx="4680000" cy="265001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8D2337-5C0B-4FEE-A38D-34004C79BCB3}"/>
              </a:ext>
            </a:extLst>
          </p:cNvPr>
          <p:cNvSpPr txBox="1"/>
          <p:nvPr/>
        </p:nvSpPr>
        <p:spPr>
          <a:xfrm>
            <a:off x="4935372" y="3717032"/>
            <a:ext cx="1860108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결과 제출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580A03C-FB0A-4734-8EE3-6E3D98428F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49"/>
          <a:stretch/>
        </p:blipFill>
        <p:spPr>
          <a:xfrm>
            <a:off x="4991332" y="4013615"/>
            <a:ext cx="4680000" cy="264671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E5A8EFC-44B2-408E-A252-2085C91F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 </a:t>
            </a:r>
            <a:r>
              <a:rPr lang="en-US" altLang="ko-KR" sz="1600" dirty="0"/>
              <a:t>– </a:t>
            </a:r>
            <a:r>
              <a:rPr lang="ko-KR" altLang="en-US" sz="1600" dirty="0"/>
              <a:t>주요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57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A9CC4-FA7D-4234-A23B-360A5D39F49D}"/>
              </a:ext>
            </a:extLst>
          </p:cNvPr>
          <p:cNvSpPr txBox="1"/>
          <p:nvPr/>
        </p:nvSpPr>
        <p:spPr>
          <a:xfrm>
            <a:off x="128464" y="700378"/>
            <a:ext cx="2983509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리더보드 확인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참여자</a:t>
            </a:r>
            <a:r>
              <a:rPr lang="en-US" altLang="ko-KR" sz="1138" b="1" kern="0" dirty="0">
                <a:latin typeface="+mn-ea"/>
              </a:rPr>
              <a:t>/</a:t>
            </a:r>
            <a:r>
              <a:rPr lang="ko-KR" altLang="en-US" sz="1138" b="1" kern="0" dirty="0">
                <a:latin typeface="+mn-ea"/>
              </a:rPr>
              <a:t>멘토</a:t>
            </a:r>
            <a:r>
              <a:rPr lang="en-US" altLang="ko-KR" sz="1138" b="1" kern="0" dirty="0">
                <a:latin typeface="+mn-ea"/>
              </a:rPr>
              <a:t>/</a:t>
            </a:r>
            <a:r>
              <a:rPr lang="ko-KR" altLang="en-US" sz="1138" b="1" kern="0" dirty="0">
                <a:latin typeface="+mn-ea"/>
              </a:rPr>
              <a:t>관리자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129E2-6132-4431-92F1-AF63DDBD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96"/>
          <a:stretch/>
        </p:blipFill>
        <p:spPr>
          <a:xfrm>
            <a:off x="128845" y="983062"/>
            <a:ext cx="4680000" cy="262491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E132C-0CC4-4485-AA4C-39C9149B5B2A}"/>
              </a:ext>
            </a:extLst>
          </p:cNvPr>
          <p:cNvSpPr txBox="1"/>
          <p:nvPr/>
        </p:nvSpPr>
        <p:spPr>
          <a:xfrm>
            <a:off x="128464" y="3714744"/>
            <a:ext cx="2480166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코칭 일정 관리 </a:t>
            </a:r>
            <a:r>
              <a:rPr lang="en-US" altLang="ko-KR" sz="1138" b="1" kern="0" dirty="0">
                <a:latin typeface="+mn-ea"/>
              </a:rPr>
              <a:t>– </a:t>
            </a:r>
            <a:r>
              <a:rPr lang="ko-KR" altLang="en-US" sz="1138" b="1" kern="0" dirty="0">
                <a:latin typeface="+mn-ea"/>
              </a:rPr>
              <a:t>멘토</a:t>
            </a:r>
            <a:r>
              <a:rPr lang="en-US" altLang="ko-KR" sz="1138" b="1" kern="0" dirty="0">
                <a:latin typeface="+mn-ea"/>
              </a:rPr>
              <a:t>(</a:t>
            </a:r>
            <a:r>
              <a:rPr lang="ko-KR" altLang="en-US" sz="1138" b="1" kern="0" dirty="0">
                <a:latin typeface="+mn-ea"/>
              </a:rPr>
              <a:t>코치</a:t>
            </a:r>
            <a:r>
              <a:rPr lang="en-US" altLang="ko-KR" sz="1138" b="1" kern="0" dirty="0">
                <a:latin typeface="+mn-ea"/>
              </a:rPr>
              <a:t>) </a:t>
            </a:r>
            <a:r>
              <a:rPr lang="ko-KR" altLang="en-US" sz="1138" b="1" kern="0" dirty="0">
                <a:latin typeface="+mn-ea"/>
              </a:rPr>
              <a:t>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7E7401-5658-476C-8893-191266ACA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61"/>
          <a:stretch/>
        </p:blipFill>
        <p:spPr>
          <a:xfrm>
            <a:off x="128845" y="3995095"/>
            <a:ext cx="4680000" cy="263270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F4FB2A-656E-4A23-B54A-EDBC1610ADAC}"/>
              </a:ext>
            </a:extLst>
          </p:cNvPr>
          <p:cNvSpPr txBox="1"/>
          <p:nvPr/>
        </p:nvSpPr>
        <p:spPr>
          <a:xfrm>
            <a:off x="4974353" y="700378"/>
            <a:ext cx="1928733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코칭 다이어리</a:t>
            </a:r>
            <a:r>
              <a:rPr lang="en-US" altLang="ko-KR" sz="1138" b="1" kern="0" dirty="0">
                <a:latin typeface="+mn-ea"/>
              </a:rPr>
              <a:t>–</a:t>
            </a:r>
            <a:r>
              <a:rPr lang="ko-KR" altLang="en-US" sz="1138" b="1" kern="0" dirty="0">
                <a:latin typeface="+mn-ea"/>
              </a:rPr>
              <a:t>멘토 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B9106E-1D8B-435B-AA4C-0F222CC91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49"/>
          <a:stretch/>
        </p:blipFill>
        <p:spPr>
          <a:xfrm>
            <a:off x="4974353" y="983062"/>
            <a:ext cx="4680000" cy="261259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1F3410-8A89-43B3-8700-18D2C852BBAF}"/>
              </a:ext>
            </a:extLst>
          </p:cNvPr>
          <p:cNvSpPr txBox="1"/>
          <p:nvPr/>
        </p:nvSpPr>
        <p:spPr>
          <a:xfrm>
            <a:off x="4974353" y="3714744"/>
            <a:ext cx="1782860" cy="280350"/>
          </a:xfrm>
          <a:prstGeom prst="rect">
            <a:avLst/>
          </a:prstGeom>
          <a:noFill/>
        </p:spPr>
        <p:txBody>
          <a:bodyPr wrap="none" tIns="58500" rtlCol="0">
            <a:spAutoFit/>
          </a:bodyPr>
          <a:lstStyle/>
          <a:p>
            <a:r>
              <a:rPr lang="en-US" altLang="ko-KR" sz="1138" b="1" kern="0" dirty="0">
                <a:latin typeface="+mn-ea"/>
              </a:rPr>
              <a:t>【 </a:t>
            </a:r>
            <a:r>
              <a:rPr lang="ko-KR" altLang="en-US" sz="1138" b="1" kern="0" dirty="0">
                <a:latin typeface="+mn-ea"/>
              </a:rPr>
              <a:t>참여 현황</a:t>
            </a:r>
            <a:r>
              <a:rPr lang="en-US" altLang="ko-KR" sz="1138" b="1" kern="0" dirty="0">
                <a:latin typeface="+mn-ea"/>
              </a:rPr>
              <a:t>–</a:t>
            </a:r>
            <a:r>
              <a:rPr lang="ko-KR" altLang="en-US" sz="1138" b="1" kern="0" dirty="0">
                <a:latin typeface="+mn-ea"/>
              </a:rPr>
              <a:t>관리자</a:t>
            </a:r>
            <a:r>
              <a:rPr lang="en-US" altLang="ko-KR" sz="1138" b="1" kern="0" dirty="0">
                <a:latin typeface="+mn-ea"/>
              </a:rPr>
              <a:t> </a:t>
            </a:r>
            <a:r>
              <a:rPr lang="ko-KR" altLang="en-US" sz="1138" b="1" kern="0" dirty="0">
                <a:latin typeface="+mn-ea"/>
              </a:rPr>
              <a:t>用</a:t>
            </a:r>
            <a:r>
              <a:rPr lang="en-US" altLang="ko-KR" sz="1138" b="1" kern="0" dirty="0">
                <a:latin typeface="+mn-ea"/>
              </a:rPr>
              <a:t> 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27E989-9EBC-430C-BE0E-D2B485BA8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770"/>
          <a:stretch/>
        </p:blipFill>
        <p:spPr>
          <a:xfrm>
            <a:off x="4974353" y="3995095"/>
            <a:ext cx="4680000" cy="263826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F10B63-6F1F-436B-8B0C-F0835E33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 </a:t>
            </a:r>
            <a:r>
              <a:rPr lang="en-US" altLang="ko-KR" sz="1600" dirty="0"/>
              <a:t>– </a:t>
            </a:r>
            <a:r>
              <a:rPr lang="ko-KR" altLang="en-US" sz="1600" dirty="0"/>
              <a:t>주요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01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4">
            <a:extLst>
              <a:ext uri="{FF2B5EF4-FFF2-40B4-BE49-F238E27FC236}">
                <a16:creationId xmlns:a16="http://schemas.microsoft.com/office/drawing/2014/main" id="{784C52AD-8DFA-4AE5-83FD-228669FF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n-ea"/>
              </a:rPr>
              <a:t>제언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E2D9AD-3F01-4591-A97D-0888DE8A3CEF}"/>
              </a:ext>
            </a:extLst>
          </p:cNvPr>
          <p:cNvGrpSpPr/>
          <p:nvPr/>
        </p:nvGrpSpPr>
        <p:grpSpPr>
          <a:xfrm>
            <a:off x="1361599" y="836712"/>
            <a:ext cx="7182802" cy="726841"/>
            <a:chOff x="740531" y="1088740"/>
            <a:chExt cx="7182802" cy="72684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8AA514D-2A7D-4727-ABCE-B72974F704FB}"/>
                </a:ext>
              </a:extLst>
            </p:cNvPr>
            <p:cNvGrpSpPr/>
            <p:nvPr/>
          </p:nvGrpSpPr>
          <p:grpSpPr>
            <a:xfrm>
              <a:off x="740531" y="1088740"/>
              <a:ext cx="7182800" cy="324003"/>
              <a:chOff x="5223752" y="3929615"/>
              <a:chExt cx="7448192" cy="396005"/>
            </a:xfrm>
          </p:grpSpPr>
          <p:sp>
            <p:nvSpPr>
              <p:cNvPr id="30" name="모서리가 둥근 직사각형 19">
                <a:extLst>
                  <a:ext uri="{FF2B5EF4-FFF2-40B4-BE49-F238E27FC236}">
                    <a16:creationId xmlns:a16="http://schemas.microsoft.com/office/drawing/2014/main" id="{83574759-622F-4DED-B5CE-E7B55483856F}"/>
                  </a:ext>
                </a:extLst>
              </p:cNvPr>
              <p:cNvSpPr/>
              <p:nvPr/>
            </p:nvSpPr>
            <p:spPr bwMode="auto">
              <a:xfrm>
                <a:off x="5223752" y="3929615"/>
                <a:ext cx="7448192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600" b="1" dirty="0"/>
                  <a:t>現 학술 대회 수행 빈도 증대 및 수행 체계 고도화</a:t>
                </a:r>
                <a:endParaRPr lang="en-US" altLang="ko-KR" sz="1600" b="1" dirty="0"/>
              </a:p>
            </p:txBody>
          </p:sp>
          <p:sp>
            <p:nvSpPr>
              <p:cNvPr id="31" name="사각형: 둥근 위쪽 모서리 30">
                <a:extLst>
                  <a:ext uri="{FF2B5EF4-FFF2-40B4-BE49-F238E27FC236}">
                    <a16:creationId xmlns:a16="http://schemas.microsoft.com/office/drawing/2014/main" id="{026038DD-D35F-439D-8AAC-70D276E36CD9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i="1" kern="0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16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08B8831-65C8-41D0-AA7F-D4A53C84E9AF}"/>
                </a:ext>
              </a:extLst>
            </p:cNvPr>
            <p:cNvGrpSpPr/>
            <p:nvPr/>
          </p:nvGrpSpPr>
          <p:grpSpPr>
            <a:xfrm>
              <a:off x="740532" y="1491582"/>
              <a:ext cx="7182801" cy="323999"/>
              <a:chOff x="5223752" y="3929620"/>
              <a:chExt cx="7448192" cy="396000"/>
            </a:xfrm>
          </p:grpSpPr>
          <p:sp>
            <p:nvSpPr>
              <p:cNvPr id="34" name="모서리가 둥근 직사각형 19">
                <a:extLst>
                  <a:ext uri="{FF2B5EF4-FFF2-40B4-BE49-F238E27FC236}">
                    <a16:creationId xmlns:a16="http://schemas.microsoft.com/office/drawing/2014/main" id="{DD18A348-203B-484C-8357-AABAA5B5A6CB}"/>
                  </a:ext>
                </a:extLst>
              </p:cNvPr>
              <p:cNvSpPr/>
              <p:nvPr/>
            </p:nvSpPr>
            <p:spPr bwMode="auto">
              <a:xfrm>
                <a:off x="5223752" y="3929620"/>
                <a:ext cx="7448192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600" b="1" dirty="0"/>
                  <a:t>교육데이터 활용 대중화를 위한 데이터</a:t>
                </a:r>
                <a:r>
                  <a:rPr lang="en-US" altLang="ko-KR" sz="1600" b="1" dirty="0"/>
                  <a:t> </a:t>
                </a:r>
                <a:r>
                  <a:rPr lang="ko-KR" altLang="en-US" sz="1600" b="1" dirty="0"/>
                  <a:t>분석 및 큐레이션 경연 개최</a:t>
                </a:r>
                <a:endParaRPr lang="en-US" altLang="ko-KR" sz="1600" b="1" dirty="0"/>
              </a:p>
            </p:txBody>
          </p:sp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1855EF25-9068-4A85-80F8-93DDE4395A5C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i="1" kern="0" dirty="0">
                    <a:solidFill>
                      <a:schemeClr val="bg1"/>
                    </a:solidFill>
                  </a:rPr>
                  <a:t>2</a:t>
                </a:r>
                <a:endParaRPr kumimoji="1" lang="ko-KR" altLang="en-US" sz="16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3E243D-0330-4421-B669-674549BFAF4C}"/>
              </a:ext>
            </a:extLst>
          </p:cNvPr>
          <p:cNvGrpSpPr/>
          <p:nvPr/>
        </p:nvGrpSpPr>
        <p:grpSpPr>
          <a:xfrm>
            <a:off x="776536" y="1880828"/>
            <a:ext cx="8352928" cy="4768412"/>
            <a:chOff x="1100572" y="2152976"/>
            <a:chExt cx="8352928" cy="4768412"/>
          </a:xfrm>
        </p:grpSpPr>
        <p:sp>
          <p:nvSpPr>
            <p:cNvPr id="14" name="화살표: U자형 13">
              <a:extLst>
                <a:ext uri="{FF2B5EF4-FFF2-40B4-BE49-F238E27FC236}">
                  <a16:creationId xmlns:a16="http://schemas.microsoft.com/office/drawing/2014/main" id="{83328781-7262-4B70-97AC-5CA49C19AA95}"/>
                </a:ext>
              </a:extLst>
            </p:cNvPr>
            <p:cNvSpPr/>
            <p:nvPr/>
          </p:nvSpPr>
          <p:spPr>
            <a:xfrm rot="10800000">
              <a:off x="1928663" y="5481228"/>
              <a:ext cx="5873496" cy="877824"/>
            </a:xfrm>
            <a:prstGeom prst="uturnArrow">
              <a:avLst/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2E3EF2-2B14-4B76-8CC1-781514826825}"/>
                </a:ext>
              </a:extLst>
            </p:cNvPr>
            <p:cNvSpPr/>
            <p:nvPr/>
          </p:nvSpPr>
          <p:spPr>
            <a:xfrm>
              <a:off x="4871020" y="2867506"/>
              <a:ext cx="4582480" cy="2822558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CCC9B18-B88F-4B9D-8860-A4D549A33EE7}"/>
                </a:ext>
              </a:extLst>
            </p:cNvPr>
            <p:cNvSpPr/>
            <p:nvPr/>
          </p:nvSpPr>
          <p:spPr>
            <a:xfrm>
              <a:off x="6463813" y="3032733"/>
              <a:ext cx="2822587" cy="2492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플랫폼 기반 경연 서비스</a:t>
              </a: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FD429B2-9492-43BE-A48A-A3D5F4DDB705}"/>
                </a:ext>
              </a:extLst>
            </p:cNvPr>
            <p:cNvSpPr/>
            <p:nvPr/>
          </p:nvSpPr>
          <p:spPr>
            <a:xfrm>
              <a:off x="5015814" y="4479640"/>
              <a:ext cx="1912445" cy="820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kumimoji="0"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데이터 </a:t>
              </a:r>
              <a:endParaRPr kumimoji="0" lang="en-US" altLang="ko-KR" sz="1100" b="1" dirty="0">
                <a:solidFill>
                  <a:prstClr val="black"/>
                </a:solidFill>
                <a:cs typeface="Times New Roman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0"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분석 및 큐레이션 경연</a:t>
              </a:r>
              <a:endParaRPr kumimoji="0" lang="en-US" altLang="ko-KR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2BBFFD-436F-439F-A022-9C2649778EA1}"/>
                </a:ext>
              </a:extLst>
            </p:cNvPr>
            <p:cNvSpPr/>
            <p:nvPr/>
          </p:nvSpPr>
          <p:spPr>
            <a:xfrm>
              <a:off x="5015814" y="3257419"/>
              <a:ext cx="1912445" cy="8205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학술 대회</a:t>
              </a:r>
              <a:endParaRPr kumimoji="0" lang="en-US" altLang="ko-KR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9BA129-A10B-4CD7-ACD5-45F97A101EE5}"/>
                </a:ext>
              </a:extLst>
            </p:cNvPr>
            <p:cNvSpPr/>
            <p:nvPr/>
          </p:nvSpPr>
          <p:spPr>
            <a:xfrm>
              <a:off x="1100572" y="2867506"/>
              <a:ext cx="2032609" cy="28225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24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09625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kern="0" dirty="0">
                  <a:solidFill>
                    <a:srgbClr val="000000"/>
                  </a:solidFill>
                  <a:effectLst>
                    <a:glow rad="152400">
                      <a:schemeClr val="bg1">
                        <a:alpha val="60000"/>
                      </a:schemeClr>
                    </a:glow>
                  </a:effectLst>
                </a:rPr>
                <a:t>교육데이터센터          </a:t>
              </a:r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5F639D4F-2BEF-43E7-9558-19A4BDADE926}"/>
                </a:ext>
              </a:extLst>
            </p:cNvPr>
            <p:cNvSpPr/>
            <p:nvPr/>
          </p:nvSpPr>
          <p:spPr>
            <a:xfrm rot="16200000">
              <a:off x="3844249" y="2930161"/>
              <a:ext cx="480185" cy="147502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7D589C2B-D884-4A99-8111-CA7313566F34}"/>
                </a:ext>
              </a:extLst>
            </p:cNvPr>
            <p:cNvSpPr/>
            <p:nvPr/>
          </p:nvSpPr>
          <p:spPr>
            <a:xfrm rot="16200000">
              <a:off x="3850230" y="4151362"/>
              <a:ext cx="480185" cy="147706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9AEDB2F-1F06-40A7-B361-6CDE81C66F0C}"/>
                </a:ext>
              </a:extLst>
            </p:cNvPr>
            <p:cNvSpPr/>
            <p:nvPr/>
          </p:nvSpPr>
          <p:spPr>
            <a:xfrm>
              <a:off x="2990565" y="3257419"/>
              <a:ext cx="306251" cy="20427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r>
                <a:rPr kumimoji="0" lang="ko-KR" altLang="en-US" sz="1100" b="1" dirty="0">
                  <a:solidFill>
                    <a:prstClr val="black"/>
                  </a:solidFill>
                  <a:cs typeface="Times New Roman" pitchFamily="18" charset="0"/>
                </a:rPr>
                <a:t>교육데이터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1649D8-27DD-4857-9C96-FE450B742765}"/>
                </a:ext>
              </a:extLst>
            </p:cNvPr>
            <p:cNvSpPr txBox="1"/>
            <p:nvPr/>
          </p:nvSpPr>
          <p:spPr>
            <a:xfrm>
              <a:off x="2602768" y="6105780"/>
              <a:ext cx="4834508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ko-KR" altLang="en-US" sz="1400" b="1" dirty="0">
                  <a:sym typeface="Wingdings" panose="05000000000000000000" pitchFamily="2" charset="2"/>
                </a:rPr>
                <a:t>교육데이터 풍부화</a:t>
              </a:r>
              <a:r>
                <a:rPr lang="en-US" altLang="ko-KR" sz="1400" b="1" dirty="0">
                  <a:sym typeface="Wingdings" panose="05000000000000000000" pitchFamily="2" charset="2"/>
                </a:rPr>
                <a:t>(data</a:t>
              </a:r>
              <a:r>
                <a:rPr lang="ko-KR" altLang="en-US" sz="1400" b="1" dirty="0">
                  <a:sym typeface="Wingdings" panose="05000000000000000000" pitchFamily="2" charset="2"/>
                </a:rPr>
                <a:t> </a:t>
              </a:r>
              <a:r>
                <a:rPr lang="en-US" altLang="ko-KR" sz="1400" b="1" dirty="0">
                  <a:sym typeface="Wingdings" panose="05000000000000000000" pitchFamily="2" charset="2"/>
                </a:rPr>
                <a:t>enrichment) </a:t>
              </a:r>
              <a:r>
                <a:rPr lang="ko-KR" altLang="en-US" sz="1400" b="1" dirty="0">
                  <a:sym typeface="Wingdings" panose="05000000000000000000" pitchFamily="2" charset="2"/>
                </a:rPr>
                <a:t>및 </a:t>
              </a:r>
              <a:r>
                <a:rPr lang="en-US" altLang="ko-KR" sz="1400" b="1" dirty="0" err="1">
                  <a:sym typeface="Wingdings" panose="05000000000000000000" pitchFamily="2" charset="2"/>
                </a:rPr>
                <a:t>지식화</a:t>
              </a:r>
              <a:endParaRPr lang="en-US" altLang="ko-KR" sz="1400" b="1" dirty="0"/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ko-KR" altLang="en-US" sz="1400" b="1" dirty="0">
                  <a:sym typeface="Wingdings" panose="05000000000000000000" pitchFamily="2" charset="2"/>
                </a:rPr>
                <a:t>교육데이터 </a:t>
              </a:r>
              <a:r>
                <a:rPr lang="ko-KR" altLang="en-US" sz="1400" b="1" dirty="0" err="1">
                  <a:sym typeface="Wingdings" panose="05000000000000000000" pitchFamily="2" charset="2"/>
                </a:rPr>
                <a:t>분석∙예측</a:t>
              </a:r>
              <a:r>
                <a:rPr lang="ko-KR" altLang="en-US" sz="1400" b="1" dirty="0">
                  <a:sym typeface="Wingdings" panose="05000000000000000000" pitchFamily="2" charset="2"/>
                </a:rPr>
                <a:t> 기능 강화와 서비스 확대를 위한 결과물 배포</a:t>
              </a:r>
              <a:r>
                <a:rPr lang="en-US" altLang="ko-KR" sz="1400" b="1" dirty="0">
                  <a:sym typeface="Wingdings" panose="05000000000000000000" pitchFamily="2" charset="2"/>
                </a:rPr>
                <a:t>(deployment)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6CE40B-DAEF-473D-99E1-2215E61DB124}"/>
                </a:ext>
              </a:extLst>
            </p:cNvPr>
            <p:cNvSpPr txBox="1"/>
            <p:nvPr/>
          </p:nvSpPr>
          <p:spPr>
            <a:xfrm>
              <a:off x="1169792" y="4509120"/>
              <a:ext cx="19633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1100" b="1" dirty="0">
                  <a:sym typeface="Wingdings" panose="05000000000000000000" pitchFamily="2" charset="2"/>
                </a:rPr>
                <a:t>2023</a:t>
              </a:r>
              <a:r>
                <a:rPr lang="ko-KR" altLang="en-US" sz="1100" b="1" dirty="0">
                  <a:sym typeface="Wingdings" panose="05000000000000000000" pitchFamily="2" charset="2"/>
                </a:rPr>
                <a:t>년 전략 과제 달성</a:t>
              </a:r>
              <a:endParaRPr lang="en-US" altLang="ko-KR" sz="1100" b="1" dirty="0">
                <a:sym typeface="Wingdings" panose="05000000000000000000" pitchFamily="2" charset="2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sym typeface="Wingdings" panose="05000000000000000000" pitchFamily="2" charset="2"/>
                </a:rPr>
                <a:t>대외 인지도 증대</a:t>
              </a:r>
              <a:endParaRPr lang="en-US" altLang="ko-KR" sz="1100" b="1" dirty="0">
                <a:sym typeface="Wingdings" panose="05000000000000000000" pitchFamily="2" charset="2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69E8B3-C40D-47AB-BDB2-0C28CA99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00582" y="3552948"/>
              <a:ext cx="680352" cy="47488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769A52E-B704-4DA0-96EF-F187F786A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7607"/>
            <a:stretch/>
          </p:blipFill>
          <p:spPr>
            <a:xfrm>
              <a:off x="1388604" y="3730155"/>
              <a:ext cx="1041937" cy="34384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D23AE5-3768-4C2C-A8B0-93A7004AF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0850" y="2232371"/>
              <a:ext cx="1041270" cy="31746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9CA548-2A4A-4B76-ACF2-6906CACFD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813" y="2152976"/>
              <a:ext cx="8953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C1FF67E-5B4A-4B1E-9F74-849195EE8193}"/>
              </a:ext>
            </a:extLst>
          </p:cNvPr>
          <p:cNvSpPr txBox="1"/>
          <p:nvPr/>
        </p:nvSpPr>
        <p:spPr>
          <a:xfrm>
            <a:off x="6928384" y="4226565"/>
            <a:ext cx="1176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시스템 서비스</a:t>
            </a:r>
            <a:endParaRPr lang="en-US" altLang="ko-KR" sz="1100" dirty="0">
              <a:sym typeface="Wingdings" panose="05000000000000000000" pitchFamily="2" charset="2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전문가 서비스</a:t>
            </a:r>
            <a:endParaRPr lang="en-US" altLang="ko-KR" sz="11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293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368F8-1572-4059-BC46-E0023532C169}"/>
              </a:ext>
            </a:extLst>
          </p:cNvPr>
          <p:cNvSpPr txBox="1"/>
          <p:nvPr/>
        </p:nvSpPr>
        <p:spPr>
          <a:xfrm>
            <a:off x="3985428" y="2924944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>
                <a:ea typeface="맑은 고딕" pitchFamily="50" charset="-127"/>
              </a:rPr>
              <a:t>Q &amp; A</a:t>
            </a:r>
            <a:endParaRPr lang="ko-KR" altLang="en-US" sz="5400" b="1" dirty="0" err="1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09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14463"/>
              </p:ext>
            </p:extLst>
          </p:nvPr>
        </p:nvGraphicFramePr>
        <p:xfrm>
          <a:off x="3512840" y="1679208"/>
          <a:ext cx="2880320" cy="3802020"/>
        </p:xfrm>
        <a:graphic>
          <a:graphicData uri="http://schemas.openxmlformats.org/drawingml/2006/table">
            <a:tbl>
              <a:tblPr firstRow="1" bandRow="1"/>
              <a:tblGrid>
                <a:gridCol w="3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2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r" defTabSz="914400" rtl="0" eaLnBrk="1" latinLnBrk="1" hangingPunct="1"/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1.</a:t>
                      </a:r>
                      <a:endParaRPr lang="ko-KR" altLang="en-US" sz="1800" b="1" kern="1200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Why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SK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 경연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2.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</a:rPr>
                        <a:t>경연의 활용 및 서비스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3.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경연 수행 사례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4.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경연 수행 절차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5.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경연 플랫폼 소개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a:t>6.</a:t>
                      </a:r>
                      <a:endParaRPr lang="ko-KR" altLang="en-US" sz="1800" b="1" baseline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Cambria" panose="02040503050406030204" pitchFamily="18" charset="0"/>
                          <a:ea typeface="+mn-ea"/>
                        </a:rPr>
                        <a:t>제언</a:t>
                      </a:r>
                    </a:p>
                  </a:txBody>
                  <a:tcPr marT="144000" marB="14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228593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 bwMode="gray">
          <a:xfrm>
            <a:off x="2883000" y="1343006"/>
            <a:ext cx="4140000" cy="4328923"/>
            <a:chOff x="2988964" y="1196274"/>
            <a:chExt cx="4372850" cy="4581953"/>
          </a:xfrm>
        </p:grpSpPr>
        <p:sp>
          <p:nvSpPr>
            <p:cNvPr id="5" name="직사각형 4"/>
            <p:cNvSpPr/>
            <p:nvPr/>
          </p:nvSpPr>
          <p:spPr bwMode="gray">
            <a:xfrm>
              <a:off x="2988964" y="1368679"/>
              <a:ext cx="4372850" cy="4409548"/>
            </a:xfrm>
            <a:prstGeom prst="rect">
              <a:avLst/>
            </a:prstGeom>
            <a:noFill/>
            <a:ln w="12700">
              <a:solidFill>
                <a:sysClr val="windowText" lastClr="000000">
                  <a:lumMod val="50000"/>
                  <a:lumOff val="50000"/>
                </a:sysClr>
              </a:solidFill>
            </a:ln>
          </p:spPr>
          <p:txBody>
            <a:bodyPr wrap="none" rtlCol="0" anchor="ctr"/>
            <a:lstStyle/>
            <a:p>
              <a:pPr marL="85725" marR="0" lvl="0" indent="-85725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80975" algn="l"/>
                </a:tabLst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 bwMode="gray">
            <a:xfrm>
              <a:off x="4767831" y="1196274"/>
              <a:ext cx="815117" cy="342050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44000" tIns="45718" rIns="144000" bIns="45718" rtlCol="0" anchor="ctr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3738" algn="ctr"/>
                  <a:tab pos="9326563" algn="r"/>
                </a:tabLst>
                <a:defRPr/>
              </a:pPr>
              <a:r>
                <a:rPr kumimoji="1" lang="ko-KR" altLang="en-US" sz="1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목  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23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1CFDE-DD17-4B37-8D1E-BFB39174960E}"/>
              </a:ext>
            </a:extLst>
          </p:cNvPr>
          <p:cNvSpPr txBox="1"/>
          <p:nvPr/>
        </p:nvSpPr>
        <p:spPr>
          <a:xfrm>
            <a:off x="5385048" y="3580743"/>
            <a:ext cx="374441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3800"/>
            </a:lvl1pPr>
          </a:lstStyle>
          <a:p>
            <a:pPr defTabSz="923656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經筵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7A284-C7F0-4A65-8C55-E2E291FF9017}"/>
              </a:ext>
            </a:extLst>
          </p:cNvPr>
          <p:cNvSpPr txBox="1"/>
          <p:nvPr/>
        </p:nvSpPr>
        <p:spPr>
          <a:xfrm>
            <a:off x="740532" y="3580743"/>
            <a:ext cx="39244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7200"/>
            </a:lvl1pPr>
          </a:lstStyle>
          <a:p>
            <a:pPr defTabSz="923656"/>
            <a:r>
              <a:rPr lang="ko-KR" altLang="en-US" sz="13800" dirty="0">
                <a:solidFill>
                  <a:schemeClr val="bg1">
                    <a:lumMod val="8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競演</a:t>
            </a:r>
            <a:endParaRPr lang="en-US" altLang="ko-KR" sz="13800" dirty="0">
              <a:solidFill>
                <a:schemeClr val="bg1">
                  <a:lumMod val="8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1F957-1971-4946-8AF4-2143F8EAA35B}"/>
              </a:ext>
            </a:extLst>
          </p:cNvPr>
          <p:cNvSpPr txBox="1"/>
          <p:nvPr/>
        </p:nvSpPr>
        <p:spPr>
          <a:xfrm>
            <a:off x="4801015" y="4444551"/>
            <a:ext cx="566822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236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VS.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CE07C6-AC40-47B7-AC70-93E9FA21CA93}"/>
              </a:ext>
            </a:extLst>
          </p:cNvPr>
          <p:cNvGrpSpPr/>
          <p:nvPr/>
        </p:nvGrpSpPr>
        <p:grpSpPr>
          <a:xfrm>
            <a:off x="740532" y="5560963"/>
            <a:ext cx="8388932" cy="400110"/>
            <a:chOff x="668524" y="4041068"/>
            <a:chExt cx="8388932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23CD27-1BFF-4281-904F-5A6BEED27F0D}"/>
                </a:ext>
              </a:extLst>
            </p:cNvPr>
            <p:cNvSpPr txBox="1"/>
            <p:nvPr/>
          </p:nvSpPr>
          <p:spPr>
            <a:xfrm>
              <a:off x="5313040" y="4041068"/>
              <a:ext cx="37444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3800"/>
              </a:lvl1pPr>
            </a:lstStyle>
            <a:p>
              <a:r>
                <a:rPr lang="en-US" altLang="ko-KR" sz="2000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    </a:t>
              </a:r>
              <a:r>
                <a:rPr lang="en-US" altLang="ko-KR" sz="2000" b="1" dirty="0">
                  <a:solidFill>
                    <a:prstClr val="black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글 경</a:t>
              </a:r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         (</a:t>
              </a:r>
              <a:r>
                <a:rPr lang="ko-KR" altLang="en-US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대자리 연</a:t>
              </a:r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</a:t>
              </a:r>
              <a:endPara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3EC94B-47C2-452E-86F1-5DC454C72C4D}"/>
                </a:ext>
              </a:extLst>
            </p:cNvPr>
            <p:cNvSpPr txBox="1"/>
            <p:nvPr/>
          </p:nvSpPr>
          <p:spPr>
            <a:xfrm>
              <a:off x="668524" y="4041068"/>
              <a:ext cx="39244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7200"/>
              </a:lvl1pPr>
            </a:lstStyle>
            <a:p>
              <a:pPr defTabSz="923656"/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다툴 경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            (</a:t>
              </a:r>
              <a:r>
                <a:rPr lang="ko-KR" altLang="en-US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펼 연</a:t>
              </a: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</a:t>
              </a:r>
              <a:endParaRPr lang="ko-KR" altLang="en-US" sz="2000" dirty="0">
                <a:solidFill>
                  <a:schemeClr val="bg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pic>
        <p:nvPicPr>
          <p:cNvPr id="9" name="어선경연.mp4">
            <a:hlinkClick r:id="" action="ppaction://media"/>
            <a:extLst>
              <a:ext uri="{FF2B5EF4-FFF2-40B4-BE49-F238E27FC236}">
                <a16:creationId xmlns:a16="http://schemas.microsoft.com/office/drawing/2014/main" id="{54D8A19D-805C-D275-4195-3D29D789F9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354" y="890363"/>
            <a:ext cx="4272588" cy="2708027"/>
          </a:xfrm>
          <a:prstGeom prst="rect">
            <a:avLst/>
          </a:prstGeom>
        </p:spPr>
      </p:pic>
      <p:pic>
        <p:nvPicPr>
          <p:cNvPr id="10" name="경연.mp4">
            <a:hlinkClick r:id="" action="ppaction://media"/>
            <a:extLst>
              <a:ext uri="{FF2B5EF4-FFF2-40B4-BE49-F238E27FC236}">
                <a16:creationId xmlns:a16="http://schemas.microsoft.com/office/drawing/2014/main" id="{C1DDC159-2274-84DC-241A-08F1302D15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3000" y="872716"/>
            <a:ext cx="4556358" cy="27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10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92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01925-40DF-4FC5-8E5A-534106F6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en-US" altLang="ko-KR" dirty="0" err="1"/>
              <a:t>경연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1D5593-B300-401F-B9B4-097D20137394}"/>
              </a:ext>
            </a:extLst>
          </p:cNvPr>
          <p:cNvGrpSpPr/>
          <p:nvPr/>
        </p:nvGrpSpPr>
        <p:grpSpPr>
          <a:xfrm>
            <a:off x="871046" y="1322797"/>
            <a:ext cx="8163907" cy="540000"/>
            <a:chOff x="871046" y="1988840"/>
            <a:chExt cx="8163907" cy="324004"/>
          </a:xfrm>
        </p:grpSpPr>
        <p:sp>
          <p:nvSpPr>
            <p:cNvPr id="9" name="모서리가 둥근 직사각형 19">
              <a:extLst>
                <a:ext uri="{FF2B5EF4-FFF2-40B4-BE49-F238E27FC236}">
                  <a16:creationId xmlns:a16="http://schemas.microsoft.com/office/drawing/2014/main" id="{0AE63D31-BEFA-4119-8CB7-54BE9DC2F59D}"/>
                </a:ext>
              </a:extLst>
            </p:cNvPr>
            <p:cNvSpPr/>
            <p:nvPr/>
          </p:nvSpPr>
          <p:spPr bwMode="auto">
            <a:xfrm>
              <a:off x="871046" y="1988840"/>
              <a:ext cx="8163907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/>
                <a:t>경쟁</a:t>
              </a:r>
              <a:r>
                <a:rPr lang="en-US" altLang="ko-KR" sz="1600" dirty="0"/>
                <a:t>(Competition</a:t>
              </a:r>
              <a:r>
                <a:rPr lang="en-US" altLang="ko-KR" sz="1600"/>
                <a:t>)</a:t>
              </a:r>
              <a:r>
                <a:rPr lang="ko-KR" altLang="en-US" sz="1600"/>
                <a:t>보다는 </a:t>
              </a:r>
              <a:r>
                <a:rPr lang="ko-KR" altLang="en-US" sz="1600" b="1"/>
                <a:t>교육 훈련</a:t>
              </a:r>
              <a:r>
                <a:rPr lang="en-US" altLang="ko-KR" sz="1600" b="1"/>
                <a:t>(</a:t>
              </a:r>
              <a:r>
                <a:rPr lang="en-US" altLang="ko-KR" sz="1600" b="1" dirty="0"/>
                <a:t>Training)</a:t>
              </a:r>
              <a:r>
                <a:rPr lang="ko-KR" altLang="en-US" sz="1600" b="1" dirty="0"/>
                <a:t> 지향</a:t>
              </a:r>
              <a:endParaRPr lang="en-US" altLang="ko-KR" sz="1600" b="1" dirty="0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8BF0B57-0CCE-4F19-857B-DB6B1A980FB8}"/>
                </a:ext>
              </a:extLst>
            </p:cNvPr>
            <p:cNvSpPr/>
            <p:nvPr/>
          </p:nvSpPr>
          <p:spPr>
            <a:xfrm rot="16200000">
              <a:off x="866886" y="1993007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1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813062-BDC1-4E05-AADA-5E33D47ED2A9}"/>
              </a:ext>
            </a:extLst>
          </p:cNvPr>
          <p:cNvGrpSpPr/>
          <p:nvPr/>
        </p:nvGrpSpPr>
        <p:grpSpPr>
          <a:xfrm>
            <a:off x="871046" y="2140082"/>
            <a:ext cx="8163908" cy="540000"/>
            <a:chOff x="871047" y="2391682"/>
            <a:chExt cx="8163908" cy="323999"/>
          </a:xfrm>
        </p:grpSpPr>
        <p:sp>
          <p:nvSpPr>
            <p:cNvPr id="7" name="모서리가 둥근 직사각형 19">
              <a:extLst>
                <a:ext uri="{FF2B5EF4-FFF2-40B4-BE49-F238E27FC236}">
                  <a16:creationId xmlns:a16="http://schemas.microsoft.com/office/drawing/2014/main" id="{57C9359E-A29B-46C2-ACA1-CE40BC05E8D5}"/>
                </a:ext>
              </a:extLst>
            </p:cNvPr>
            <p:cNvSpPr/>
            <p:nvPr/>
          </p:nvSpPr>
          <p:spPr bwMode="auto">
            <a:xfrm>
              <a:off x="871047" y="2391682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/>
                <a:t>경연 </a:t>
              </a:r>
              <a:r>
                <a:rPr lang="ko-KR" altLang="en-US" sz="1600" dirty="0"/>
                <a:t>기획</a:t>
              </a:r>
              <a:r>
                <a:rPr lang="en-US" altLang="ko-KR" sz="1600" dirty="0"/>
                <a:t>~</a:t>
              </a:r>
              <a:r>
                <a:rPr lang="en-US" altLang="ko-KR" sz="1600" dirty="0" err="1"/>
                <a:t>운영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前</a:t>
              </a:r>
              <a:r>
                <a:rPr lang="en-US" altLang="ko-KR" sz="1600" dirty="0" err="1"/>
                <a:t>과정</a:t>
              </a:r>
              <a:r>
                <a:rPr lang="en-US" altLang="ko-KR" sz="1600" dirty="0"/>
                <a:t> </a:t>
              </a:r>
              <a:r>
                <a:rPr lang="ko-KR" altLang="en-US" sz="1600" b="1" dirty="0"/>
                <a:t>전문 </a:t>
              </a:r>
              <a:r>
                <a:rPr lang="ko-KR" altLang="en-US" sz="1600" b="1"/>
                <a:t>컨설턴트 지원</a:t>
              </a:r>
              <a:endParaRPr lang="en-US" altLang="ko-KR" sz="1600" b="1" dirty="0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E125452D-443D-4DB9-B342-06BF1F80AF15}"/>
                </a:ext>
              </a:extLst>
            </p:cNvPr>
            <p:cNvSpPr/>
            <p:nvPr/>
          </p:nvSpPr>
          <p:spPr>
            <a:xfrm rot="16200000">
              <a:off x="866887" y="2395844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2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B485B4E-B501-4BEB-B099-EF032C963248}"/>
              </a:ext>
            </a:extLst>
          </p:cNvPr>
          <p:cNvGrpSpPr/>
          <p:nvPr/>
        </p:nvGrpSpPr>
        <p:grpSpPr>
          <a:xfrm>
            <a:off x="871046" y="2957367"/>
            <a:ext cx="8163907" cy="540000"/>
            <a:chOff x="871045" y="2840968"/>
            <a:chExt cx="8163907" cy="324004"/>
          </a:xfrm>
        </p:grpSpPr>
        <p:sp>
          <p:nvSpPr>
            <p:cNvPr id="11" name="모서리가 둥근 직사각형 19">
              <a:extLst>
                <a:ext uri="{FF2B5EF4-FFF2-40B4-BE49-F238E27FC236}">
                  <a16:creationId xmlns:a16="http://schemas.microsoft.com/office/drawing/2014/main" id="{207BE73D-9683-49C5-BB70-B8D9D45A7CEC}"/>
                </a:ext>
              </a:extLst>
            </p:cNvPr>
            <p:cNvSpPr/>
            <p:nvPr/>
          </p:nvSpPr>
          <p:spPr bwMode="auto">
            <a:xfrm>
              <a:off x="871045" y="2840968"/>
              <a:ext cx="8163907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/>
                <a:t>데이터 유출 </a:t>
              </a:r>
              <a:r>
                <a:rPr lang="ko-KR" altLang="en-US" sz="1600"/>
                <a:t>방지 필요시 </a:t>
              </a:r>
              <a:r>
                <a:rPr lang="ko-KR" altLang="en-US" sz="1600" b="1" dirty="0"/>
                <a:t>자체 데이터 분석 도구</a:t>
              </a:r>
              <a:r>
                <a:rPr lang="en-US" altLang="ko-KR" sz="1600" b="1" dirty="0"/>
                <a:t>(</a:t>
              </a:r>
              <a:r>
                <a:rPr lang="en-US" altLang="ko-KR" sz="1600" b="1" dirty="0" err="1"/>
                <a:t>AccuInsight</a:t>
              </a:r>
              <a:r>
                <a:rPr lang="en-US" altLang="ko-KR" sz="1600" b="1" baseline="30000"/>
                <a:t>+</a:t>
              </a:r>
              <a:r>
                <a:rPr lang="en-US" altLang="ko-KR" sz="1600" b="1"/>
                <a:t> Modeler)</a:t>
              </a:r>
              <a:r>
                <a:rPr lang="ko-KR" altLang="en-US" sz="1600" b="1"/>
                <a:t> </a:t>
              </a:r>
              <a:r>
                <a:rPr lang="ko-KR" altLang="en-US" sz="1600" b="1" dirty="0"/>
                <a:t>제공</a:t>
              </a:r>
              <a:endParaRPr lang="en-US" altLang="ko-KR" sz="1600" b="1" dirty="0"/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474B4C97-242F-41E8-96FA-81A1BBA40A88}"/>
                </a:ext>
              </a:extLst>
            </p:cNvPr>
            <p:cNvSpPr/>
            <p:nvPr/>
          </p:nvSpPr>
          <p:spPr>
            <a:xfrm rot="16200000">
              <a:off x="866884" y="2845135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3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D9AD50-D1D8-443C-88FE-5685D6ED3F2D}"/>
              </a:ext>
            </a:extLst>
          </p:cNvPr>
          <p:cNvGrpSpPr/>
          <p:nvPr/>
        </p:nvGrpSpPr>
        <p:grpSpPr>
          <a:xfrm>
            <a:off x="871046" y="3774652"/>
            <a:ext cx="8163908" cy="540000"/>
            <a:chOff x="871046" y="3243810"/>
            <a:chExt cx="8163908" cy="323999"/>
          </a:xfrm>
        </p:grpSpPr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id="{B01ED1E8-A689-4F5A-BFAB-9E492F152714}"/>
                </a:ext>
              </a:extLst>
            </p:cNvPr>
            <p:cNvSpPr/>
            <p:nvPr/>
          </p:nvSpPr>
          <p:spPr bwMode="auto">
            <a:xfrm>
              <a:off x="871046" y="3243810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/>
                <a:t>대회 종료 후 지식 공유의 장인 </a:t>
              </a:r>
              <a:r>
                <a:rPr lang="en-US" altLang="ko-KR" b="1"/>
                <a:t>“Jam Study” </a:t>
              </a:r>
              <a:r>
                <a:rPr lang="en-US" altLang="ko-KR" sz="1600"/>
                <a:t>개최</a:t>
              </a:r>
              <a:endParaRPr lang="en-US" altLang="ko-KR" sz="1600" dirty="0"/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359E4194-4991-44EC-B7A7-555D667A94C0}"/>
                </a:ext>
              </a:extLst>
            </p:cNvPr>
            <p:cNvSpPr/>
            <p:nvPr/>
          </p:nvSpPr>
          <p:spPr>
            <a:xfrm rot="16200000">
              <a:off x="866886" y="3247972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4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B73217-2558-491A-9DFD-B4588F1611E7}"/>
              </a:ext>
            </a:extLst>
          </p:cNvPr>
          <p:cNvGrpSpPr/>
          <p:nvPr/>
        </p:nvGrpSpPr>
        <p:grpSpPr>
          <a:xfrm>
            <a:off x="871046" y="4591937"/>
            <a:ext cx="8163908" cy="540000"/>
            <a:chOff x="881927" y="3693034"/>
            <a:chExt cx="8163908" cy="323999"/>
          </a:xfrm>
        </p:grpSpPr>
        <p:sp>
          <p:nvSpPr>
            <p:cNvPr id="16" name="모서리가 둥근 직사각형 19">
              <a:extLst>
                <a:ext uri="{FF2B5EF4-FFF2-40B4-BE49-F238E27FC236}">
                  <a16:creationId xmlns:a16="http://schemas.microsoft.com/office/drawing/2014/main" id="{59C0B0D7-65D6-4034-A31E-B31BBB4C7DFD}"/>
                </a:ext>
              </a:extLst>
            </p:cNvPr>
            <p:cNvSpPr/>
            <p:nvPr/>
          </p:nvSpPr>
          <p:spPr bwMode="auto">
            <a:xfrm>
              <a:off x="881927" y="3693034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/>
                <a:t>전문가 코치</a:t>
              </a:r>
              <a:r>
                <a:rPr lang="ko-KR" altLang="en-US" sz="1600"/>
                <a:t>와 함께하는 경연 수행 가능 → 참가자들의 기술 역량 제고</a:t>
              </a:r>
              <a:endParaRPr lang="en-US" altLang="ko-KR" sz="1600" dirty="0"/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C3835838-6EC9-4818-B664-1010B110CA55}"/>
                </a:ext>
              </a:extLst>
            </p:cNvPr>
            <p:cNvSpPr/>
            <p:nvPr/>
          </p:nvSpPr>
          <p:spPr>
            <a:xfrm rot="16200000">
              <a:off x="877767" y="3697196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5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CD0769-7ACD-455A-A665-3D981069DCF3}"/>
              </a:ext>
            </a:extLst>
          </p:cNvPr>
          <p:cNvGrpSpPr/>
          <p:nvPr/>
        </p:nvGrpSpPr>
        <p:grpSpPr>
          <a:xfrm>
            <a:off x="871046" y="5409220"/>
            <a:ext cx="8163908" cy="540000"/>
            <a:chOff x="868010" y="4142257"/>
            <a:chExt cx="8163908" cy="323999"/>
          </a:xfrm>
        </p:grpSpPr>
        <p:sp>
          <p:nvSpPr>
            <p:cNvPr id="18" name="모서리가 둥근 직사각형 19">
              <a:extLst>
                <a:ext uri="{FF2B5EF4-FFF2-40B4-BE49-F238E27FC236}">
                  <a16:creationId xmlns:a16="http://schemas.microsoft.com/office/drawing/2014/main" id="{410E94F5-E916-425A-AFBE-5DC4B32D177D}"/>
                </a:ext>
              </a:extLst>
            </p:cNvPr>
            <p:cNvSpPr/>
            <p:nvPr/>
          </p:nvSpPr>
          <p:spPr bwMode="auto">
            <a:xfrm>
              <a:off x="868010" y="4142257"/>
              <a:ext cx="8163908" cy="323999"/>
            </a:xfrm>
            <a:prstGeom prst="round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ysClr val="window" lastClr="FFFFFF"/>
              </a:bgClr>
            </a:patt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/>
                <a:t>Data</a:t>
              </a:r>
              <a:r>
                <a:rPr lang="ko-KR" altLang="en-US" sz="1600" dirty="0"/>
                <a:t> 기술 영역 외 </a:t>
              </a:r>
              <a:r>
                <a:rPr lang="en-US" altLang="ko-KR" sz="1600" b="1" dirty="0"/>
                <a:t>AI, Blockchain, Cloud </a:t>
              </a:r>
              <a:r>
                <a:rPr lang="en-US" altLang="ko-KR" sz="1600" b="1" dirty="0" err="1"/>
                <a:t>기술</a:t>
              </a:r>
              <a:r>
                <a:rPr lang="en-US" altLang="ko-KR" sz="1600" b="1" dirty="0"/>
                <a:t> </a:t>
              </a:r>
              <a:r>
                <a:rPr lang="en-US" altLang="ko-KR" sz="1600" b="1" dirty="0" err="1"/>
                <a:t>영역</a:t>
              </a:r>
              <a:r>
                <a:rPr lang="en-US" altLang="ko-KR" sz="1600" b="1" dirty="0"/>
                <a:t> </a:t>
              </a:r>
              <a:r>
                <a:rPr lang="en-US" altLang="ko-KR" sz="1600" b="1" dirty="0" err="1"/>
                <a:t>경연</a:t>
              </a:r>
              <a:r>
                <a:rPr lang="en-US" altLang="ko-KR" sz="1600" b="1" dirty="0"/>
                <a:t> </a:t>
              </a:r>
              <a:r>
                <a:rPr lang="en-US" altLang="ko-KR" sz="1600" b="1" dirty="0" err="1"/>
                <a:t>가능</a:t>
              </a:r>
              <a:endParaRPr lang="en-US" altLang="ko-KR" sz="1600" b="1" dirty="0"/>
            </a:p>
          </p:txBody>
        </p:sp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342AB09B-43E7-4206-AEFB-918D9B8EC61C}"/>
                </a:ext>
              </a:extLst>
            </p:cNvPr>
            <p:cNvSpPr/>
            <p:nvPr/>
          </p:nvSpPr>
          <p:spPr>
            <a:xfrm rot="16200000">
              <a:off x="863850" y="4146419"/>
              <a:ext cx="323999" cy="315675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1" kern="0" dirty="0">
                  <a:solidFill>
                    <a:schemeClr val="bg1"/>
                  </a:solidFill>
                </a:rPr>
                <a:t>6</a:t>
              </a:r>
              <a:endParaRPr kumimoji="1" lang="ko-KR" altLang="en-US" sz="1600" b="1" i="1" kern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51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0A69F-F8F8-4CF5-BC0C-32D18FD7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의 활용 및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A4EBD-3842-40F1-AB0D-D1399E9C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고객의 경연 목적 및 니즈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예산 등의 고객 상황에 </a:t>
            </a:r>
            <a:r>
              <a:rPr kumimoji="1" lang="ko-KR" altLang="en-US" b="1" kern="0" dirty="0" err="1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맞춤화된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 경연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서비스 </a:t>
            </a:r>
            <a:r>
              <a:rPr kumimoji="1" lang="en-US" altLang="ko-KR" b="1" kern="0" dirty="0" err="1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제공</a:t>
            </a:r>
            <a:endParaRPr kumimoji="1" lang="en-US" altLang="ko-KR" b="1" kern="0" dirty="0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13AB58-9399-4DEB-A379-B0B853BE0D41}"/>
              </a:ext>
            </a:extLst>
          </p:cNvPr>
          <p:cNvGrpSpPr/>
          <p:nvPr/>
        </p:nvGrpSpPr>
        <p:grpSpPr>
          <a:xfrm>
            <a:off x="286302" y="1757448"/>
            <a:ext cx="5968916" cy="1630085"/>
            <a:chOff x="286302" y="1753047"/>
            <a:chExt cx="5968916" cy="1457041"/>
          </a:xfrm>
        </p:grpSpPr>
        <p:sp>
          <p:nvSpPr>
            <p:cNvPr id="6" name="사각형: 둥근 모서리 39">
              <a:extLst>
                <a:ext uri="{FF2B5EF4-FFF2-40B4-BE49-F238E27FC236}">
                  <a16:creationId xmlns:a16="http://schemas.microsoft.com/office/drawing/2014/main" id="{CB1C3352-7F81-4C0A-8A28-AD52F6FA3931}"/>
                </a:ext>
              </a:extLst>
            </p:cNvPr>
            <p:cNvSpPr/>
            <p:nvPr/>
          </p:nvSpPr>
          <p:spPr>
            <a:xfrm>
              <a:off x="1395218" y="1753047"/>
              <a:ext cx="4860000" cy="1457041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D514-3736-4803-A7E5-3786E5E68918}"/>
                </a:ext>
              </a:extLst>
            </p:cNvPr>
            <p:cNvSpPr txBox="1"/>
            <p:nvPr/>
          </p:nvSpPr>
          <p:spPr>
            <a:xfrm>
              <a:off x="1395219" y="1814450"/>
              <a:ext cx="4788000" cy="1334236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Crowdsourcing</a:t>
              </a:r>
              <a:b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(→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업무 개선 위한 아이디어 발굴 및 경연 결과물의 적용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PoC/Pilot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(→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본 사업 추진을 위한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Tapping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및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Feasibility Test)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본 사업 결과물 비교 </a:t>
              </a:r>
              <a:b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(→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경연 결과물과 비교를 통해 본 사업 결과물 평가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변화관리</a:t>
              </a:r>
            </a:p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사업 결과물 확산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확산 前 경연을 통해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Feasibility Test)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4BC1155-EBAF-4DB3-98A5-AC9C7DD75D9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39892" y="2466070"/>
              <a:ext cx="1425820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282EDF-118E-4670-B68C-F88AAB535856}"/>
                </a:ext>
              </a:extLst>
            </p:cNvPr>
            <p:cNvSpPr txBox="1"/>
            <p:nvPr/>
          </p:nvSpPr>
          <p:spPr>
            <a:xfrm>
              <a:off x="286302" y="2323563"/>
              <a:ext cx="1080000" cy="271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>
                <a:tabLst>
                  <a:tab pos="625475" algn="l"/>
                </a:tabLst>
              </a:pPr>
              <a: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DT/DX</a:t>
              </a:r>
            </a:p>
            <a:p>
              <a:pPr lvl="1">
                <a:tabLst>
                  <a:tab pos="625475" algn="l"/>
                </a:tabLst>
              </a:pPr>
              <a:r>
                <a:rPr lang="ko-KR" altLang="en-US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적용 사업</a:t>
              </a:r>
              <a:b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</a:br>
              <a: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(Project)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D12AA24-5AD2-4A96-8E5F-68C67F8959A1}"/>
                </a:ext>
              </a:extLst>
            </p:cNvPr>
            <p:cNvCxnSpPr/>
            <p:nvPr/>
          </p:nvCxnSpPr>
          <p:spPr>
            <a:xfrm rot="16200000">
              <a:off x="682308" y="2466073"/>
              <a:ext cx="1425820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87CFBA-90E9-410A-90C1-33DB81959B4F}"/>
              </a:ext>
            </a:extLst>
          </p:cNvPr>
          <p:cNvGrpSpPr/>
          <p:nvPr/>
        </p:nvGrpSpPr>
        <p:grpSpPr>
          <a:xfrm>
            <a:off x="287666" y="3581560"/>
            <a:ext cx="5965135" cy="1763786"/>
            <a:chOff x="287666" y="3325000"/>
            <a:chExt cx="5965135" cy="1763786"/>
          </a:xfrm>
        </p:grpSpPr>
        <p:sp>
          <p:nvSpPr>
            <p:cNvPr id="11" name="사각형: 둥근 모서리 39">
              <a:extLst>
                <a:ext uri="{FF2B5EF4-FFF2-40B4-BE49-F238E27FC236}">
                  <a16:creationId xmlns:a16="http://schemas.microsoft.com/office/drawing/2014/main" id="{8D1BF4EB-E917-47EC-B9AE-DCA81A43E95E}"/>
                </a:ext>
              </a:extLst>
            </p:cNvPr>
            <p:cNvSpPr/>
            <p:nvPr/>
          </p:nvSpPr>
          <p:spPr>
            <a:xfrm>
              <a:off x="1395218" y="3325000"/>
              <a:ext cx="4856073" cy="1763786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92398AE-93D2-426A-B732-4FBBA6831C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1049" y="4206894"/>
              <a:ext cx="1763504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8E51D0-6F1E-4DEB-BCAA-B9B86C0799B8}"/>
                </a:ext>
              </a:extLst>
            </p:cNvPr>
            <p:cNvSpPr txBox="1"/>
            <p:nvPr/>
          </p:nvSpPr>
          <p:spPr>
            <a:xfrm>
              <a:off x="287666" y="4080909"/>
              <a:ext cx="1080000" cy="2519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en-US" altLang="ko-KR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HR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71D310D-EF59-4097-86EA-3EF109ADD353}"/>
                </a:ext>
              </a:extLst>
            </p:cNvPr>
            <p:cNvCxnSpPr/>
            <p:nvPr/>
          </p:nvCxnSpPr>
          <p:spPr>
            <a:xfrm rot="16200000">
              <a:off x="513465" y="4206894"/>
              <a:ext cx="1763504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DF9D9-A36E-4FC9-97D9-17662D6225CD}"/>
                </a:ext>
              </a:extLst>
            </p:cNvPr>
            <p:cNvSpPr txBox="1"/>
            <p:nvPr/>
          </p:nvSpPr>
          <p:spPr>
            <a:xfrm>
              <a:off x="1395219" y="3395410"/>
              <a:ext cx="4787998" cy="1622732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lnSpc>
                  <a:spcPct val="110000"/>
                </a:lnSpc>
                <a:spcBef>
                  <a:spcPts val="600"/>
                </a:spcBef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DT/DX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역량 육성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입문자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육성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이론의 정립 및 체계적 활용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중상급자 경험 확대 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실무向 프로젝트 경험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96305" indent="-96305" defTabSz="852385" latinLnBrk="0">
                <a:lnSpc>
                  <a:spcPct val="110000"/>
                </a:lnSpc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DT/DX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역량 진단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중상급자 진단</a:t>
              </a:r>
            </a:p>
            <a:p>
              <a:pPr marL="96305" indent="-96305" defTabSz="852385" latinLnBrk="0">
                <a:lnSpc>
                  <a:spcPct val="110000"/>
                </a:lnSpc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150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리쿠르팅</a:t>
              </a:r>
              <a:endParaRPr lang="en-US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92611" lvl="1" indent="-96305" defTabSz="852385" latinLnBrk="0">
                <a:spcAft>
                  <a:spcPts val="298"/>
                </a:spcAft>
                <a:buSzPct val="80000"/>
                <a:buFont typeface="Yoon 윤고딕 540_TT" pitchFamily="18" charset="-127"/>
                <a:buChar char="-"/>
              </a:pP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채용 대상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후보</a:t>
              </a:r>
              <a:r>
                <a:rPr lang="en-US" altLang="ko-KR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115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역량 검증</a:t>
              </a:r>
              <a:endParaRPr lang="nn-NO" altLang="ko-KR" sz="115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774C55-891E-4279-A0D3-1C1F7DABCA93}"/>
              </a:ext>
            </a:extLst>
          </p:cNvPr>
          <p:cNvGrpSpPr/>
          <p:nvPr/>
        </p:nvGrpSpPr>
        <p:grpSpPr>
          <a:xfrm>
            <a:off x="287674" y="6033898"/>
            <a:ext cx="5967543" cy="383433"/>
            <a:chOff x="287674" y="6033898"/>
            <a:chExt cx="5967543" cy="383433"/>
          </a:xfrm>
        </p:grpSpPr>
        <p:sp>
          <p:nvSpPr>
            <p:cNvPr id="21" name="사각형: 둥근 모서리 39">
              <a:extLst>
                <a:ext uri="{FF2B5EF4-FFF2-40B4-BE49-F238E27FC236}">
                  <a16:creationId xmlns:a16="http://schemas.microsoft.com/office/drawing/2014/main" id="{621602DA-784C-4182-BF6A-02548051E78A}"/>
                </a:ext>
              </a:extLst>
            </p:cNvPr>
            <p:cNvSpPr/>
            <p:nvPr/>
          </p:nvSpPr>
          <p:spPr>
            <a:xfrm>
              <a:off x="1395219" y="6036113"/>
              <a:ext cx="4852400" cy="379002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EB6AEB-34A7-40CC-A5F6-83F723CD3B0B}"/>
                </a:ext>
              </a:extLst>
            </p:cNvPr>
            <p:cNvSpPr txBox="1"/>
            <p:nvPr/>
          </p:nvSpPr>
          <p:spPr>
            <a:xfrm>
              <a:off x="287674" y="6079484"/>
              <a:ext cx="1080000" cy="2922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b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홍보</a:t>
              </a:r>
              <a:r>
                <a:rPr lang="en-US" altLang="ko-KR" sz="1500" b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/마케팅</a:t>
              </a:r>
              <a:endPara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026D86F-BA7A-4A69-8C83-AABC762A0E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03518" y="6225614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6ACC81-43BA-4BE0-BE70-1671F0521E9A}"/>
                </a:ext>
              </a:extLst>
            </p:cNvPr>
            <p:cNvSpPr txBox="1"/>
            <p:nvPr/>
          </p:nvSpPr>
          <p:spPr>
            <a:xfrm>
              <a:off x="1395219" y="6083277"/>
              <a:ext cx="4787998" cy="284673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신상품</a:t>
              </a:r>
              <a:r>
                <a:rPr lang="en-US" altLang="ko-KR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기술력</a:t>
              </a:r>
              <a:r>
                <a:rPr lang="en-US" altLang="ko-KR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기업문화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096D0CB-4E0A-42DC-9228-1203B3A179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63501" y="6225615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C4AC19-B8EC-4D16-9400-33793F233FE2}"/>
              </a:ext>
            </a:extLst>
          </p:cNvPr>
          <p:cNvSpPr/>
          <p:nvPr/>
        </p:nvSpPr>
        <p:spPr bwMode="auto">
          <a:xfrm flipH="1">
            <a:off x="6691418" y="1736812"/>
            <a:ext cx="2848525" cy="4536925"/>
          </a:xfrm>
          <a:prstGeom prst="rect">
            <a:avLst/>
          </a:prstGeom>
          <a:ln w="12700">
            <a:solidFill>
              <a:srgbClr val="AD9A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4" tIns="45717" rIns="91434" bIns="45717" rtlCol="0" anchor="ctr"/>
          <a:lstStyle/>
          <a:p>
            <a:pPr algn="ctr" defTabSz="957641"/>
            <a:endParaRPr lang="ko-KR" altLang="en-US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AA6AFF-21AB-4D3E-9B02-E6B2F7A115D9}"/>
              </a:ext>
            </a:extLst>
          </p:cNvPr>
          <p:cNvSpPr txBox="1"/>
          <p:nvPr/>
        </p:nvSpPr>
        <p:spPr>
          <a:xfrm>
            <a:off x="6835949" y="1340768"/>
            <a:ext cx="2704000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53" tIns="48626" rIns="97253" bIns="48626" rtlCol="0" anchor="ctr"/>
          <a:lstStyle>
            <a:defPPr>
              <a:defRPr lang="ko-KR"/>
            </a:defPPr>
            <a:lvl2pPr marL="0" lvl="1" indent="-106363" algn="ctr" defTabSz="1042973" latinLnBrk="0"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ko-KR" altLang="en-US" sz="1600" b="1" dirty="0"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경연 제공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D648D2-DC36-4ADE-A1DA-A358027660AE}"/>
              </a:ext>
            </a:extLst>
          </p:cNvPr>
          <p:cNvGrpSpPr/>
          <p:nvPr/>
        </p:nvGrpSpPr>
        <p:grpSpPr>
          <a:xfrm>
            <a:off x="6759494" y="1880827"/>
            <a:ext cx="2490947" cy="499328"/>
            <a:chOff x="6817571" y="1988840"/>
            <a:chExt cx="2490947" cy="499328"/>
          </a:xfrm>
        </p:grpSpPr>
        <p:grpSp>
          <p:nvGrpSpPr>
            <p:cNvPr id="29" name="그룹 174">
              <a:extLst>
                <a:ext uri="{FF2B5EF4-FFF2-40B4-BE49-F238E27FC236}">
                  <a16:creationId xmlns:a16="http://schemas.microsoft.com/office/drawing/2014/main" id="{F7F291AA-A931-4336-B19B-30F013041038}"/>
                </a:ext>
              </a:extLst>
            </p:cNvPr>
            <p:cNvGrpSpPr/>
            <p:nvPr/>
          </p:nvGrpSpPr>
          <p:grpSpPr>
            <a:xfrm>
              <a:off x="6817571" y="1988840"/>
              <a:ext cx="570970" cy="499328"/>
              <a:chOff x="295248" y="2352304"/>
              <a:chExt cx="555629" cy="49932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8E63B88-C1F9-4D91-9201-FE8D6D6BCCB4}"/>
                  </a:ext>
                </a:extLst>
              </p:cNvPr>
              <p:cNvSpPr/>
              <p:nvPr/>
            </p:nvSpPr>
            <p:spPr>
              <a:xfrm flipH="1">
                <a:off x="295248" y="2352304"/>
                <a:ext cx="429088" cy="452536"/>
              </a:xfrm>
              <a:prstGeom prst="rect">
                <a:avLst/>
              </a:prstGeom>
              <a:noFill/>
              <a:ln w="19050" algn="ctr">
                <a:noFill/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1043093" eaLnBrk="0" latinLnBrk="0" hangingPunct="0">
                  <a:buClr>
                    <a:srgbClr val="0000FF"/>
                  </a:buClr>
                  <a:buSzPct val="90000"/>
                </a:pPr>
                <a:r>
                  <a:rPr lang="en-US" altLang="ko-KR" sz="2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01</a:t>
                </a:r>
                <a:endPara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32" name="그룹 177">
                <a:extLst>
                  <a:ext uri="{FF2B5EF4-FFF2-40B4-BE49-F238E27FC236}">
                    <a16:creationId xmlns:a16="http://schemas.microsoft.com/office/drawing/2014/main" id="{2933AB81-DD8C-4860-AF99-D91A8DCAB692}"/>
                  </a:ext>
                </a:extLst>
              </p:cNvPr>
              <p:cNvGrpSpPr/>
              <p:nvPr/>
            </p:nvGrpSpPr>
            <p:grpSpPr>
              <a:xfrm>
                <a:off x="418877" y="2419632"/>
                <a:ext cx="432000" cy="432000"/>
                <a:chOff x="-591616" y="2383226"/>
                <a:chExt cx="432000" cy="432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D26950D-73FB-4313-B97A-76D0572CE0FF}"/>
                    </a:ext>
                  </a:extLst>
                </p:cNvPr>
                <p:cNvCxnSpPr>
                  <a:stCxn id="34" idx="0"/>
                  <a:endCxn id="34" idx="2"/>
                </p:cNvCxnSpPr>
                <p:nvPr/>
              </p:nvCxnSpPr>
              <p:spPr>
                <a:xfrm flipH="1">
                  <a:off x="-591616" y="2383226"/>
                  <a:ext cx="432000" cy="43200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50000"/>
                        </a:schemeClr>
                      </a:gs>
                      <a:gs pos="30000">
                        <a:schemeClr val="bg1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1F8DFDFC-6457-4420-A936-B0EF1D9B886E}"/>
                    </a:ext>
                  </a:extLst>
                </p:cNvPr>
                <p:cNvSpPr/>
                <p:nvPr/>
              </p:nvSpPr>
              <p:spPr bwMode="auto">
                <a:xfrm>
                  <a:off x="-591616" y="2383226"/>
                  <a:ext cx="432000" cy="4320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defTabSz="762000" eaLnBrk="0" latinLnBrk="0" hangingPunct="0">
                    <a:buClr>
                      <a:sysClr val="windowText" lastClr="000000"/>
                    </a:buClr>
                    <a:tabLst>
                      <a:tab pos="5648325" algn="l"/>
                    </a:tabLst>
                  </a:pPr>
                  <a:endParaRPr lang="ko-KR" altLang="en-US" sz="1200" kern="0" dirty="0">
                    <a:ln w="1143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44B75-C419-4CA8-89CF-472CBDBB94EA}"/>
                </a:ext>
              </a:extLst>
            </p:cNvPr>
            <p:cNvSpPr txBox="1"/>
            <p:nvPr/>
          </p:nvSpPr>
          <p:spPr>
            <a:xfrm>
              <a:off x="7315333" y="2020779"/>
              <a:ext cx="1993185" cy="4001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시스템 서비스</a:t>
              </a:r>
              <a:br>
                <a:rPr lang="en-US" altLang="ko-KR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2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en-US" altLang="ko-KR" sz="1200" b="1" spc="-2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구축</a:t>
              </a:r>
              <a:r>
                <a:rPr lang="en-US" altLang="ko-KR" sz="12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SaaS)</a:t>
              </a:r>
              <a:endParaRPr lang="ko-KR" altLang="en-US" sz="1200" b="1" spc="-2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AB468AF-2BA3-4D00-898A-71C96A94479D}"/>
              </a:ext>
            </a:extLst>
          </p:cNvPr>
          <p:cNvSpPr txBox="1"/>
          <p:nvPr/>
        </p:nvSpPr>
        <p:spPr>
          <a:xfrm>
            <a:off x="6835949" y="2420887"/>
            <a:ext cx="2594701" cy="12464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26000" indent="-126000">
              <a:spcBef>
                <a:spcPts val="400"/>
              </a:spcBef>
              <a:buClr>
                <a:schemeClr val="tx1">
                  <a:lumMod val="95000"/>
                  <a:lumOff val="5000"/>
                </a:schemeClr>
              </a:buClr>
              <a:buSzPct val="80000"/>
              <a:buFont typeface="Arial" panose="020B0604020202020204" pitchFamily="34" charset="0"/>
              <a:buChar char="•"/>
              <a:defRPr sz="1400" spc="-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marL="108000" indent="-108000" latinLnBrk="0">
              <a:spcBef>
                <a:spcPts val="0"/>
              </a:spcBef>
              <a:spcAft>
                <a:spcPts val="600"/>
              </a:spcAft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특정 고객사만을 위한 경연 시스템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87313" indent="0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구축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설치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71463" indent="-96838" latinLnBrk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년 단위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License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비용 부과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  <a:b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</a:b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고객 위탁 시 당사 운영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66700" indent="-179388" latinLnBrk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②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SaaS : Dedicated Landscape &amp; Domain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제공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0DDDAC1-14EC-40E1-8972-8B2D016618E1}"/>
              </a:ext>
            </a:extLst>
          </p:cNvPr>
          <p:cNvCxnSpPr>
            <a:cxnSpLocks/>
          </p:cNvCxnSpPr>
          <p:nvPr/>
        </p:nvCxnSpPr>
        <p:spPr>
          <a:xfrm>
            <a:off x="6776334" y="4038600"/>
            <a:ext cx="26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dist="127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1B6C30-2813-4060-8CE7-562A571807DD}"/>
              </a:ext>
            </a:extLst>
          </p:cNvPr>
          <p:cNvGrpSpPr/>
          <p:nvPr/>
        </p:nvGrpSpPr>
        <p:grpSpPr>
          <a:xfrm>
            <a:off x="6335083" y="3950699"/>
            <a:ext cx="265072" cy="198380"/>
            <a:chOff x="5293010" y="5191001"/>
            <a:chExt cx="330463" cy="247320"/>
          </a:xfrm>
          <a:solidFill>
            <a:schemeClr val="tx1"/>
          </a:solidFill>
        </p:grpSpPr>
        <p:sp>
          <p:nvSpPr>
            <p:cNvPr id="38" name="모서리가 둥근 직사각형 249">
              <a:extLst>
                <a:ext uri="{FF2B5EF4-FFF2-40B4-BE49-F238E27FC236}">
                  <a16:creationId xmlns:a16="http://schemas.microsoft.com/office/drawing/2014/main" id="{DD590BB9-A7AA-4D31-AC0D-A475DF2C52FB}"/>
                </a:ext>
              </a:extLst>
            </p:cNvPr>
            <p:cNvSpPr/>
            <p:nvPr/>
          </p:nvSpPr>
          <p:spPr bwMode="auto">
            <a:xfrm rot="7830004">
              <a:off x="5410724" y="5073287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250">
              <a:extLst>
                <a:ext uri="{FF2B5EF4-FFF2-40B4-BE49-F238E27FC236}">
                  <a16:creationId xmlns:a16="http://schemas.microsoft.com/office/drawing/2014/main" id="{2D903119-0C0D-4C4E-898C-9A99AE1E9087}"/>
                </a:ext>
              </a:extLst>
            </p:cNvPr>
            <p:cNvSpPr/>
            <p:nvPr/>
          </p:nvSpPr>
          <p:spPr bwMode="auto">
            <a:xfrm rot="13769996" flipV="1">
              <a:off x="5410724" y="5225572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151ACF1-2204-4EA9-B7DB-C7C4192036E2}"/>
              </a:ext>
            </a:extLst>
          </p:cNvPr>
          <p:cNvSpPr txBox="1"/>
          <p:nvPr/>
        </p:nvSpPr>
        <p:spPr>
          <a:xfrm>
            <a:off x="1395217" y="1340768"/>
            <a:ext cx="4852401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53" tIns="48626" rIns="97253" bIns="48626" rtlCol="0" anchor="ctr"/>
          <a:lstStyle>
            <a:defPPr>
              <a:defRPr lang="ko-KR"/>
            </a:defPPr>
            <a:lvl2pPr marL="0" lvl="1" indent="-106363" algn="ctr" defTabSz="1042973" latinLnBrk="0"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고객의 니즈 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(</a:t>
            </a:r>
            <a:r>
              <a:rPr lang="ko-KR" altLang="en-US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경연의 활용 분야</a:t>
            </a:r>
            <a:r>
              <a:rPr lang="en-US" altLang="ko-KR" sz="120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rPr>
              <a:t>)</a:t>
            </a:r>
            <a:endParaRPr lang="ko-KR" altLang="en-US" sz="1200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tx1"/>
              </a:solidFill>
              <a:latin typeface="+mn-lt"/>
              <a:ea typeface="+mn-ea"/>
              <a:sym typeface="Monotype Sort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736D62-9A79-40EA-983C-866E2AE39847}"/>
              </a:ext>
            </a:extLst>
          </p:cNvPr>
          <p:cNvGrpSpPr/>
          <p:nvPr/>
        </p:nvGrpSpPr>
        <p:grpSpPr>
          <a:xfrm>
            <a:off x="6759494" y="4182663"/>
            <a:ext cx="2716067" cy="504009"/>
            <a:chOff x="6962095" y="4185084"/>
            <a:chExt cx="2716067" cy="504009"/>
          </a:xfrm>
        </p:grpSpPr>
        <p:grpSp>
          <p:nvGrpSpPr>
            <p:cNvPr id="42" name="그룹 174">
              <a:extLst>
                <a:ext uri="{FF2B5EF4-FFF2-40B4-BE49-F238E27FC236}">
                  <a16:creationId xmlns:a16="http://schemas.microsoft.com/office/drawing/2014/main" id="{84485B63-1582-4C4F-9B56-EA2B3376A9D3}"/>
                </a:ext>
              </a:extLst>
            </p:cNvPr>
            <p:cNvGrpSpPr/>
            <p:nvPr/>
          </p:nvGrpSpPr>
          <p:grpSpPr>
            <a:xfrm>
              <a:off x="6962095" y="4185084"/>
              <a:ext cx="570970" cy="504009"/>
              <a:chOff x="295248" y="2352304"/>
              <a:chExt cx="555629" cy="50400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1E90D3-E30B-434A-9BB2-02D7302A0AB7}"/>
                  </a:ext>
                </a:extLst>
              </p:cNvPr>
              <p:cNvSpPr/>
              <p:nvPr/>
            </p:nvSpPr>
            <p:spPr>
              <a:xfrm flipH="1">
                <a:off x="295248" y="2352304"/>
                <a:ext cx="429088" cy="452536"/>
              </a:xfrm>
              <a:prstGeom prst="rect">
                <a:avLst/>
              </a:prstGeom>
              <a:noFill/>
              <a:ln w="19050" algn="ctr">
                <a:noFill/>
                <a:prstDash val="solid"/>
                <a:round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 defTabSz="1043093" eaLnBrk="0" latinLnBrk="0" hangingPunct="0">
                  <a:buClr>
                    <a:srgbClr val="0000FF"/>
                  </a:buClr>
                  <a:buSzPct val="90000"/>
                </a:pPr>
                <a:r>
                  <a:rPr lang="en-US" altLang="ko-KR" sz="2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</a:rPr>
                  <a:t>02</a:t>
                </a:r>
                <a:endPara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45" name="그룹 177">
                <a:extLst>
                  <a:ext uri="{FF2B5EF4-FFF2-40B4-BE49-F238E27FC236}">
                    <a16:creationId xmlns:a16="http://schemas.microsoft.com/office/drawing/2014/main" id="{93ABC74A-B8CB-4F94-B0B4-2F6CFB20D22A}"/>
                  </a:ext>
                </a:extLst>
              </p:cNvPr>
              <p:cNvGrpSpPr/>
              <p:nvPr/>
            </p:nvGrpSpPr>
            <p:grpSpPr>
              <a:xfrm>
                <a:off x="394233" y="2419632"/>
                <a:ext cx="456644" cy="436681"/>
                <a:chOff x="-616260" y="2383226"/>
                <a:chExt cx="456644" cy="436681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CFC4CC11-27B9-4654-993E-23744BF05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616260" y="2387907"/>
                  <a:ext cx="432000" cy="432000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50000"/>
                        </a:schemeClr>
                      </a:gs>
                      <a:gs pos="30000">
                        <a:schemeClr val="bg1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E0DDA256-9BD4-48A0-A992-26EFAA56A7A3}"/>
                    </a:ext>
                  </a:extLst>
                </p:cNvPr>
                <p:cNvSpPr/>
                <p:nvPr/>
              </p:nvSpPr>
              <p:spPr bwMode="auto">
                <a:xfrm>
                  <a:off x="-591616" y="2383226"/>
                  <a:ext cx="432000" cy="4320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defTabSz="762000" eaLnBrk="0" latinLnBrk="0" hangingPunct="0">
                    <a:buClr>
                      <a:sysClr val="windowText" lastClr="000000"/>
                    </a:buClr>
                    <a:tabLst>
                      <a:tab pos="5648325" algn="l"/>
                    </a:tabLst>
                  </a:pPr>
                  <a:endParaRPr lang="ko-KR" altLang="en-US" sz="1200" kern="0" dirty="0">
                    <a:ln w="1143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FF8586-1145-46B7-BDDD-6491A14CAC32}"/>
                </a:ext>
              </a:extLst>
            </p:cNvPr>
            <p:cNvSpPr txBox="1"/>
            <p:nvPr/>
          </p:nvSpPr>
          <p:spPr>
            <a:xfrm>
              <a:off x="7495543" y="4216830"/>
              <a:ext cx="2182619" cy="384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전문가 서비스</a:t>
              </a:r>
              <a:r>
                <a:rPr lang="en-US" altLang="ko-KR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br>
                <a:rPr lang="en-US" altLang="ko-KR" sz="14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ko-KR" sz="1100" b="1" spc="-2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(Professional Service)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7DC8E5C-3C5B-4D77-B909-984F6411E25E}"/>
              </a:ext>
            </a:extLst>
          </p:cNvPr>
          <p:cNvSpPr txBox="1"/>
          <p:nvPr/>
        </p:nvSpPr>
        <p:spPr>
          <a:xfrm>
            <a:off x="6835949" y="4851737"/>
            <a:ext cx="2576750" cy="10002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26000" indent="-126000">
              <a:spcBef>
                <a:spcPts val="400"/>
              </a:spcBef>
              <a:buClr>
                <a:schemeClr val="tx1">
                  <a:lumMod val="95000"/>
                  <a:lumOff val="5000"/>
                </a:schemeClr>
              </a:buClr>
              <a:buSzPct val="80000"/>
              <a:buFont typeface="Arial" panose="020B0604020202020204" pitchFamily="34" charset="0"/>
              <a:buChar char="•"/>
              <a:defRPr sz="1400" spc="-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marL="108000" indent="-108000" latinLnBrk="0">
              <a:spcBef>
                <a:spcPts val="0"/>
              </a:spcBef>
              <a:spcAft>
                <a:spcPts val="600"/>
              </a:spcAft>
            </a:pPr>
            <a:r>
              <a:rPr kumimoji="1" lang="en-US" altLang="ko-KR" sz="1100" kern="0" dirty="0" err="1">
                <a:solidFill>
                  <a:srgbClr val="000000"/>
                </a:solidFill>
                <a:latin typeface="+mn-lt"/>
                <a:ea typeface="+mn-ea"/>
              </a:rPr>
              <a:t>고객</a:t>
            </a:r>
            <a:r>
              <a:rPr kumimoji="1" lang="ko-KR" altLang="en-US" sz="1100" kern="0" dirty="0">
                <a:solidFill>
                  <a:srgbClr val="000000"/>
                </a:solidFill>
                <a:latin typeface="+mn-lt"/>
                <a:ea typeface="+mn-ea"/>
              </a:rPr>
              <a:t> 니즈 맞춤형 경연 서비스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71463" indent="-96838" latinLnBrk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경연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기획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주제 발굴 등 컨설팅 영역인 전문가 서비스의 수준별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  <a:p>
            <a:pPr marL="271463" indent="-96838" latinLnBrk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고객사 전용 시스템 未제공 시 경연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사이트</a:t>
            </a:r>
            <a:r>
              <a:rPr lang="en-US" altLang="ko-KR" sz="1100" baseline="30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1)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활용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0D44DC-981A-43FD-8F79-C5069D12AE2E}"/>
              </a:ext>
            </a:extLst>
          </p:cNvPr>
          <p:cNvSpPr txBox="1"/>
          <p:nvPr/>
        </p:nvSpPr>
        <p:spPr>
          <a:xfrm>
            <a:off x="6639183" y="6309319"/>
            <a:ext cx="27735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1) </a:t>
            </a:r>
            <a:r>
              <a:rPr lang="ko-KR" altLang="en-US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경연</a:t>
            </a:r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經筵</a:t>
            </a:r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)</a:t>
            </a:r>
            <a:r>
              <a:rPr lang="ko-KR" altLang="en-US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의 퍼블릭 사이트 </a:t>
            </a:r>
            <a:r>
              <a:rPr lang="en-US" altLang="ko-KR" sz="800" dirty="0">
                <a:latin typeface="Cambria" panose="02040503050406030204" pitchFamily="18" charset="0"/>
                <a:cs typeface="KoPubWorld돋움체 Medium" panose="00000600000000000000" pitchFamily="2" charset="-127"/>
              </a:rPr>
              <a:t>: http://dt-training.center</a:t>
            </a:r>
            <a:endParaRPr lang="ko-KR" altLang="en-US" sz="800" dirty="0" err="1">
              <a:latin typeface="Cambria" panose="02040503050406030204" pitchFamily="18" charset="0"/>
              <a:cs typeface="KoPubWorld돋움체 Medium" panose="000006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9375756-5148-48DC-B67E-EF96B2276325}"/>
              </a:ext>
            </a:extLst>
          </p:cNvPr>
          <p:cNvGrpSpPr/>
          <p:nvPr/>
        </p:nvGrpSpPr>
        <p:grpSpPr>
          <a:xfrm>
            <a:off x="287674" y="5497906"/>
            <a:ext cx="5967543" cy="383433"/>
            <a:chOff x="287674" y="5395986"/>
            <a:chExt cx="5967543" cy="383433"/>
          </a:xfrm>
        </p:grpSpPr>
        <p:sp>
          <p:nvSpPr>
            <p:cNvPr id="16" name="사각형: 둥근 모서리 39">
              <a:extLst>
                <a:ext uri="{FF2B5EF4-FFF2-40B4-BE49-F238E27FC236}">
                  <a16:creationId xmlns:a16="http://schemas.microsoft.com/office/drawing/2014/main" id="{867500E9-4B37-45D3-BDE4-B323AC0CF1DA}"/>
                </a:ext>
              </a:extLst>
            </p:cNvPr>
            <p:cNvSpPr/>
            <p:nvPr/>
          </p:nvSpPr>
          <p:spPr>
            <a:xfrm>
              <a:off x="1395219" y="5401317"/>
              <a:ext cx="4852400" cy="372771"/>
            </a:xfrm>
            <a:prstGeom prst="rect">
              <a:avLst/>
            </a:prstGeom>
            <a:solidFill>
              <a:srgbClr val="EAEAE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spc="-2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E1F318-B3C5-4AB3-A432-57762C21937A}"/>
                </a:ext>
              </a:extLst>
            </p:cNvPr>
            <p:cNvSpPr txBox="1"/>
            <p:nvPr/>
          </p:nvSpPr>
          <p:spPr>
            <a:xfrm>
              <a:off x="287674" y="5443974"/>
              <a:ext cx="1080000" cy="287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기업문화</a:t>
              </a:r>
              <a:endPara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3D528-BE21-4BD7-BB0D-AE8C7BBD5B27}"/>
                </a:ext>
              </a:extLst>
            </p:cNvPr>
            <p:cNvSpPr txBox="1"/>
            <p:nvPr/>
          </p:nvSpPr>
          <p:spPr>
            <a:xfrm>
              <a:off x="1395219" y="5445365"/>
              <a:ext cx="4859998" cy="284673"/>
            </a:xfrm>
            <a:prstGeom prst="rect">
              <a:avLst/>
            </a:prstGeom>
            <a:noFill/>
          </p:spPr>
          <p:txBody>
            <a:bodyPr wrap="square" lIns="99041" tIns="49520" rIns="99041" bIns="49520" rtlCol="0" anchor="ctr">
              <a:spAutoFit/>
            </a:bodyPr>
            <a:lstStyle/>
            <a:p>
              <a:pPr marL="96305" indent="-96305" defTabSz="852385" latinLnBrk="0">
                <a:spcAft>
                  <a:spcPts val="298"/>
                </a:spcAft>
                <a:buSzPct val="80000"/>
                <a:buFont typeface="Arial" pitchFamily="34" charset="0"/>
                <a:buChar char="•"/>
              </a:pPr>
              <a:r>
                <a:rPr lang="en-US" altLang="ko-KR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DT/DX </a:t>
              </a:r>
              <a:r>
                <a:rPr lang="ko-KR" altLang="en-US" sz="120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활용 문화 조성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52DD27C-6E33-406D-85BF-6F60072E2F0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63501" y="5587703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C49A649-2A6F-43DE-8949-4DA63C5504D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96888" y="5587702"/>
              <a:ext cx="383432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99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46639-FBC7-4033-AA9F-72DDB9EF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수행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C6CEE-74B0-4678-9DC0-1A981EA7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kern="0" dirty="0">
                <a:solidFill>
                  <a:prstClr val="black"/>
                </a:solidFill>
                <a:latin typeface="+mn-lt"/>
                <a:ea typeface="+mn-ea"/>
              </a:rPr>
              <a:t>A-B-C-D</a:t>
            </a:r>
            <a:r>
              <a:rPr kumimoji="1" lang="ko-KR" altLang="en-US" b="1" kern="0" dirty="0">
                <a:solidFill>
                  <a:prstClr val="black"/>
                </a:solidFill>
                <a:latin typeface="+mn-lt"/>
                <a:ea typeface="+mn-ea"/>
              </a:rPr>
              <a:t> 기술영역 내 다양한 경연</a:t>
            </a:r>
            <a:r>
              <a:rPr kumimoji="1" lang="en-US" altLang="ko-KR" b="1" kern="0" dirty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ko-KR" altLang="en-US" b="1" kern="0" dirty="0">
                <a:solidFill>
                  <a:prstClr val="black"/>
                </a:solidFill>
                <a:latin typeface="+mn-lt"/>
                <a:ea typeface="+mn-ea"/>
              </a:rPr>
              <a:t>수행과</a:t>
            </a:r>
            <a:r>
              <a:rPr kumimoji="1" lang="en-US" altLang="ko-KR" b="1" kern="0" dirty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1" lang="en-US" altLang="ko-KR" b="1" kern="0" dirty="0" err="1">
                <a:solidFill>
                  <a:prstClr val="black"/>
                </a:solidFill>
                <a:latin typeface="+mn-lt"/>
                <a:ea typeface="+mn-ea"/>
              </a:rPr>
              <a:t>결과물을</a:t>
            </a:r>
            <a:r>
              <a:rPr kumimoji="1" lang="ko-KR" altLang="en-US" b="1" kern="0" dirty="0">
                <a:solidFill>
                  <a:prstClr val="black"/>
                </a:solidFill>
                <a:latin typeface="+mn-lt"/>
                <a:ea typeface="+mn-ea"/>
              </a:rPr>
              <a:t> 통해 고객사 사업 고도화에 기여</a:t>
            </a:r>
            <a:endParaRPr kumimoji="1" lang="en-US" altLang="ko-KR" b="1" kern="0" dirty="0">
              <a:solidFill>
                <a:prstClr val="black"/>
              </a:solidFill>
              <a:latin typeface="+mn-lt"/>
              <a:ea typeface="+mn-ea"/>
            </a:endParaRPr>
          </a:p>
          <a:p>
            <a:endParaRPr lang="ko-KR" altLang="en-US" dirty="0">
              <a:latin typeface="+mn-lt"/>
              <a:ea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FC04F9-9AD8-4F3C-8B9B-0CB65DF9E2B9}"/>
              </a:ext>
            </a:extLst>
          </p:cNvPr>
          <p:cNvGrpSpPr/>
          <p:nvPr/>
        </p:nvGrpSpPr>
        <p:grpSpPr>
          <a:xfrm>
            <a:off x="1912211" y="1917278"/>
            <a:ext cx="4247999" cy="2488959"/>
            <a:chOff x="1773514" y="1996815"/>
            <a:chExt cx="4540809" cy="1798144"/>
          </a:xfrm>
        </p:grpSpPr>
        <p:sp>
          <p:nvSpPr>
            <p:cNvPr id="7" name="사각형: 둥근 모서리 39">
              <a:extLst>
                <a:ext uri="{FF2B5EF4-FFF2-40B4-BE49-F238E27FC236}">
                  <a16:creationId xmlns:a16="http://schemas.microsoft.com/office/drawing/2014/main" id="{3A6257EA-5450-4212-B084-22B73E301EB8}"/>
                </a:ext>
              </a:extLst>
            </p:cNvPr>
            <p:cNvSpPr/>
            <p:nvPr/>
          </p:nvSpPr>
          <p:spPr>
            <a:xfrm>
              <a:off x="1774188" y="1996815"/>
              <a:ext cx="4539854" cy="179814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신약 개발을 위한 화합물 독성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(toxicity)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예측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광고 산업 특화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서비스 구축 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ML/DL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알고리즘 성능 강화를 위한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서비스 구현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OTT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서비스 고객 이탈 예측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제조 공정 이물에 대한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Object Detection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검증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CCTV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보안영상 이미지 객체 탐지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통신탑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안전 이상 감지 모델 개발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반도체 공정의 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Wafer </a:t>
              </a:r>
              <a:r>
                <a:rPr lang="ko-KR" altLang="en-US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품질 개선 모델 개발</a:t>
              </a:r>
              <a:endParaRPr lang="en-US" altLang="ko-KR" sz="120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200" b="1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생물다양성 데이터 분석 및 아이디어 제안 경연</a:t>
              </a:r>
            </a:p>
          </p:txBody>
        </p:sp>
        <p:sp>
          <p:nvSpPr>
            <p:cNvPr id="8" name="직선 연결선 77">
              <a:extLst>
                <a:ext uri="{FF2B5EF4-FFF2-40B4-BE49-F238E27FC236}">
                  <a16:creationId xmlns:a16="http://schemas.microsoft.com/office/drawing/2014/main" id="{D5B0DFE9-3DFB-4436-A503-B9FFAAD74C8D}"/>
                </a:ext>
              </a:extLst>
            </p:cNvPr>
            <p:cNvSpPr/>
            <p:nvPr/>
          </p:nvSpPr>
          <p:spPr>
            <a:xfrm flipV="1">
              <a:off x="1773514" y="2016559"/>
              <a:ext cx="2" cy="1778400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ctr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9" name="직선 연결선 79">
              <a:extLst>
                <a:ext uri="{FF2B5EF4-FFF2-40B4-BE49-F238E27FC236}">
                  <a16:creationId xmlns:a16="http://schemas.microsoft.com/office/drawing/2014/main" id="{402A70D8-2FAF-4EAA-9682-2AFD50CE021B}"/>
                </a:ext>
              </a:extLst>
            </p:cNvPr>
            <p:cNvSpPr/>
            <p:nvPr/>
          </p:nvSpPr>
          <p:spPr>
            <a:xfrm flipH="1">
              <a:off x="6312774" y="2016559"/>
              <a:ext cx="1549" cy="1778400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ctr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0" name="TextBox 78">
              <a:extLst>
                <a:ext uri="{FF2B5EF4-FFF2-40B4-BE49-F238E27FC236}">
                  <a16:creationId xmlns:a16="http://schemas.microsoft.com/office/drawing/2014/main" id="{F6426ABF-0BFF-4EC6-97C1-CCE58B22D21D}"/>
                </a:ext>
              </a:extLst>
            </p:cNvPr>
            <p:cNvSpPr/>
            <p:nvPr/>
          </p:nvSpPr>
          <p:spPr>
            <a:xfrm>
              <a:off x="1905090" y="2791068"/>
              <a:ext cx="4278052" cy="22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0000" tIns="49520" rIns="49520" bIns="49520" numCol="1" anchor="ctr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lang="ko-KR" altLang="en-US" sz="120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4619D3-538F-4F91-A47C-03255DC9BCBF}"/>
              </a:ext>
            </a:extLst>
          </p:cNvPr>
          <p:cNvGrpSpPr/>
          <p:nvPr/>
        </p:nvGrpSpPr>
        <p:grpSpPr>
          <a:xfrm>
            <a:off x="1912211" y="5841324"/>
            <a:ext cx="4247999" cy="504000"/>
            <a:chOff x="1774190" y="5858777"/>
            <a:chExt cx="4534812" cy="606572"/>
          </a:xfrm>
        </p:grpSpPr>
        <p:sp>
          <p:nvSpPr>
            <p:cNvPr id="12" name="사각형: 둥근 모서리 39">
              <a:extLst>
                <a:ext uri="{FF2B5EF4-FFF2-40B4-BE49-F238E27FC236}">
                  <a16:creationId xmlns:a16="http://schemas.microsoft.com/office/drawing/2014/main" id="{3E28DB39-EC7E-4340-93B9-43C33DE795F3}"/>
                </a:ext>
              </a:extLst>
            </p:cNvPr>
            <p:cNvSpPr/>
            <p:nvPr/>
          </p:nvSpPr>
          <p:spPr>
            <a:xfrm>
              <a:off x="1774190" y="5858777"/>
              <a:ext cx="4534812" cy="60555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912697" latinLnBrk="0" hangingPunct="0">
                <a:defRPr sz="1300" spc="-2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kumimoji="0" lang="en-US" altLang="ko-KR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Blockchain 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기반 관계사 신규 </a:t>
              </a:r>
              <a:r>
                <a:rPr kumimoji="0" lang="en-US" altLang="ko-KR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BM 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발굴 위한 기술 검증</a:t>
              </a:r>
            </a:p>
          </p:txBody>
        </p:sp>
        <p:sp>
          <p:nvSpPr>
            <p:cNvPr id="13" name="직선 연결선 65">
              <a:extLst>
                <a:ext uri="{FF2B5EF4-FFF2-40B4-BE49-F238E27FC236}">
                  <a16:creationId xmlns:a16="http://schemas.microsoft.com/office/drawing/2014/main" id="{587730C7-2B21-4ECB-B9F0-44EF0601F1E8}"/>
                </a:ext>
              </a:extLst>
            </p:cNvPr>
            <p:cNvSpPr/>
            <p:nvPr/>
          </p:nvSpPr>
          <p:spPr>
            <a:xfrm flipV="1">
              <a:off x="1774190" y="5858777"/>
              <a:ext cx="1" cy="6065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4" name="직선 연결선 66">
              <a:extLst>
                <a:ext uri="{FF2B5EF4-FFF2-40B4-BE49-F238E27FC236}">
                  <a16:creationId xmlns:a16="http://schemas.microsoft.com/office/drawing/2014/main" id="{E2E29FAE-FABD-4EBF-81DD-BF286F496376}"/>
                </a:ext>
              </a:extLst>
            </p:cNvPr>
            <p:cNvSpPr/>
            <p:nvPr/>
          </p:nvSpPr>
          <p:spPr>
            <a:xfrm>
              <a:off x="6305959" y="5858778"/>
              <a:ext cx="0" cy="606571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5" name="TextBox 67">
              <a:extLst>
                <a:ext uri="{FF2B5EF4-FFF2-40B4-BE49-F238E27FC236}">
                  <a16:creationId xmlns:a16="http://schemas.microsoft.com/office/drawing/2014/main" id="{4A239A8B-551D-4E46-824B-F6E24F922A37}"/>
                </a:ext>
              </a:extLst>
            </p:cNvPr>
            <p:cNvSpPr/>
            <p:nvPr/>
          </p:nvSpPr>
          <p:spPr>
            <a:xfrm>
              <a:off x="1903546" y="6002526"/>
              <a:ext cx="4276101" cy="37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0000" tIns="49520" rIns="49520" bIns="49520" numCol="1" anchor="t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sz="1200" b="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DFDCF3E-A295-4FDB-A311-1C29FE188338}"/>
              </a:ext>
            </a:extLst>
          </p:cNvPr>
          <p:cNvGrpSpPr/>
          <p:nvPr/>
        </p:nvGrpSpPr>
        <p:grpSpPr>
          <a:xfrm>
            <a:off x="1912211" y="5194961"/>
            <a:ext cx="4247999" cy="504000"/>
            <a:chOff x="1774190" y="4968980"/>
            <a:chExt cx="4534812" cy="606572"/>
          </a:xfrm>
        </p:grpSpPr>
        <p:sp>
          <p:nvSpPr>
            <p:cNvPr id="17" name="사각형: 둥근 모서리 39">
              <a:extLst>
                <a:ext uri="{FF2B5EF4-FFF2-40B4-BE49-F238E27FC236}">
                  <a16:creationId xmlns:a16="http://schemas.microsoft.com/office/drawing/2014/main" id="{2E68A1C7-1B11-4E35-9C53-E5EFCCE7F782}"/>
                </a:ext>
              </a:extLst>
            </p:cNvPr>
            <p:cNvSpPr/>
            <p:nvPr/>
          </p:nvSpPr>
          <p:spPr>
            <a:xfrm>
              <a:off x="1774190" y="4968980"/>
              <a:ext cx="4534812" cy="60555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912697" latinLnBrk="0" hangingPunct="0">
                <a:defRPr sz="1300" spc="-2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kumimoji="0" lang="ko-KR" altLang="en-US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유통업 대상 </a:t>
              </a:r>
              <a:r>
                <a:rPr kumimoji="0" lang="en-US" altLang="ko-KR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Cloud </a:t>
              </a:r>
              <a:r>
                <a:rPr kumimoji="0" lang="ko-KR" altLang="en-US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전환 </a:t>
              </a:r>
              <a:r>
                <a:rPr kumimoji="0" lang="en-US" altLang="ko-KR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Architecture</a:t>
              </a:r>
              <a:r>
                <a:rPr lang="en-US" altLang="ko-KR" sz="120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Cambria" panose="02040503050406030204" pitchFamily="18" charset="0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설계 및 </a:t>
              </a:r>
              <a:r>
                <a:rPr kumimoji="0" lang="en-US" altLang="ko-KR" sz="1200" b="0" i="0" u="none" strike="noStrike" kern="0" cap="none" spc="0" normalizeH="0" baseline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Migration</a:t>
              </a:r>
            </a:p>
          </p:txBody>
        </p:sp>
        <p:sp>
          <p:nvSpPr>
            <p:cNvPr id="18" name="직선 연결선 103">
              <a:extLst>
                <a:ext uri="{FF2B5EF4-FFF2-40B4-BE49-F238E27FC236}">
                  <a16:creationId xmlns:a16="http://schemas.microsoft.com/office/drawing/2014/main" id="{8B07B9CB-868E-4A59-AF45-95DAB6D6C5F6}"/>
                </a:ext>
              </a:extLst>
            </p:cNvPr>
            <p:cNvSpPr/>
            <p:nvPr/>
          </p:nvSpPr>
          <p:spPr>
            <a:xfrm flipV="1">
              <a:off x="1774190" y="4968980"/>
              <a:ext cx="1" cy="6065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19" name="직선 연결선 104">
              <a:extLst>
                <a:ext uri="{FF2B5EF4-FFF2-40B4-BE49-F238E27FC236}">
                  <a16:creationId xmlns:a16="http://schemas.microsoft.com/office/drawing/2014/main" id="{BA3DB5D0-6371-4D5E-ADC2-E3AEF0ED6496}"/>
                </a:ext>
              </a:extLst>
            </p:cNvPr>
            <p:cNvSpPr/>
            <p:nvPr/>
          </p:nvSpPr>
          <p:spPr>
            <a:xfrm>
              <a:off x="6305959" y="4968981"/>
              <a:ext cx="0" cy="606571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20" name="TextBox 115">
              <a:extLst>
                <a:ext uri="{FF2B5EF4-FFF2-40B4-BE49-F238E27FC236}">
                  <a16:creationId xmlns:a16="http://schemas.microsoft.com/office/drawing/2014/main" id="{51E6EEB1-71F5-4466-829E-941CF0DD574B}"/>
                </a:ext>
              </a:extLst>
            </p:cNvPr>
            <p:cNvSpPr/>
            <p:nvPr/>
          </p:nvSpPr>
          <p:spPr>
            <a:xfrm>
              <a:off x="1903546" y="5112729"/>
              <a:ext cx="4276101" cy="37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0000" tIns="49520" rIns="49520" bIns="49520" numCol="1" anchor="t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sz="1200" b="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202EF0-091B-4E76-AD54-F51E1E9C8E47}"/>
              </a:ext>
            </a:extLst>
          </p:cNvPr>
          <p:cNvGrpSpPr/>
          <p:nvPr/>
        </p:nvGrpSpPr>
        <p:grpSpPr>
          <a:xfrm>
            <a:off x="1912211" y="4548599"/>
            <a:ext cx="4247999" cy="504000"/>
            <a:chOff x="1774190" y="4079182"/>
            <a:chExt cx="4534812" cy="606572"/>
          </a:xfrm>
        </p:grpSpPr>
        <p:sp>
          <p:nvSpPr>
            <p:cNvPr id="22" name="사각형: 둥근 모서리 39">
              <a:extLst>
                <a:ext uri="{FF2B5EF4-FFF2-40B4-BE49-F238E27FC236}">
                  <a16:creationId xmlns:a16="http://schemas.microsoft.com/office/drawing/2014/main" id="{80B05B29-CC3E-4E40-B3B3-364BB6A76B39}"/>
                </a:ext>
              </a:extLst>
            </p:cNvPr>
            <p:cNvSpPr/>
            <p:nvPr/>
          </p:nvSpPr>
          <p:spPr>
            <a:xfrm>
              <a:off x="1774190" y="4079182"/>
              <a:ext cx="4534812" cy="60555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80000" tIns="41985" rIns="41985" bIns="41985" numCol="1" anchor="ctr">
              <a:noAutofit/>
            </a:bodyPr>
            <a:lstStyle/>
            <a:p>
              <a:pPr defTabSz="912697" latinLnBrk="0" hangingPunct="0">
                <a:defRPr sz="1300" spc="-2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kumimoji="0" lang="ko-KR" altLang="en-US" sz="1200" b="0" i="0" u="none" strike="noStrike" kern="0" cap="none" spc="0" normalizeH="0" noProof="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금융사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 한글 뉴스 기반 </a:t>
              </a:r>
              <a:r>
                <a:rPr kumimoji="0" lang="en-US" altLang="ko-KR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H</a:t>
              </a:r>
              <a:r>
                <a:rPr kumimoji="0" lang="ko-KR" altLang="en-US" sz="1200" b="0" i="0" u="none" strike="noStrike" kern="0" cap="none" spc="0" normalizeH="0" noProof="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sym typeface="KoPub돋움체 Medium"/>
                </a:rPr>
                <a:t>사 주가 등락 예측</a:t>
              </a:r>
            </a:p>
          </p:txBody>
        </p:sp>
        <p:sp>
          <p:nvSpPr>
            <p:cNvPr id="23" name="직선 연결선 118">
              <a:extLst>
                <a:ext uri="{FF2B5EF4-FFF2-40B4-BE49-F238E27FC236}">
                  <a16:creationId xmlns:a16="http://schemas.microsoft.com/office/drawing/2014/main" id="{EA07CC04-06B4-4FE2-B0CF-7A7DB6816E17}"/>
                </a:ext>
              </a:extLst>
            </p:cNvPr>
            <p:cNvSpPr/>
            <p:nvPr/>
          </p:nvSpPr>
          <p:spPr>
            <a:xfrm flipV="1">
              <a:off x="1774190" y="4079182"/>
              <a:ext cx="1" cy="6065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24" name="직선 연결선 119">
              <a:extLst>
                <a:ext uri="{FF2B5EF4-FFF2-40B4-BE49-F238E27FC236}">
                  <a16:creationId xmlns:a16="http://schemas.microsoft.com/office/drawing/2014/main" id="{C2D31B87-0397-4F31-B331-707A056C9D78}"/>
                </a:ext>
              </a:extLst>
            </p:cNvPr>
            <p:cNvSpPr/>
            <p:nvPr/>
          </p:nvSpPr>
          <p:spPr>
            <a:xfrm>
              <a:off x="6305959" y="4079183"/>
              <a:ext cx="0" cy="606571"/>
            </a:xfrm>
            <a:prstGeom prst="line">
              <a:avLst/>
            </a:prstGeom>
            <a:noFill/>
            <a:ln w="635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80000" tIns="45719" rIns="45719" bIns="45719" numCol="1" anchor="t">
              <a:noAutofit/>
            </a:bodyPr>
            <a:lstStyle/>
            <a:p>
              <a:pPr marL="0" marR="0" lvl="0" indent="0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25" name="TextBox 120">
              <a:extLst>
                <a:ext uri="{FF2B5EF4-FFF2-40B4-BE49-F238E27FC236}">
                  <a16:creationId xmlns:a16="http://schemas.microsoft.com/office/drawing/2014/main" id="{EDB8DBFD-F7F1-4F32-BD0D-1152DE9F803D}"/>
                </a:ext>
              </a:extLst>
            </p:cNvPr>
            <p:cNvSpPr/>
            <p:nvPr/>
          </p:nvSpPr>
          <p:spPr>
            <a:xfrm>
              <a:off x="1903546" y="4222931"/>
              <a:ext cx="4276101" cy="370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80000" tIns="49520" rIns="49520" bIns="49520" numCol="1" anchor="t">
              <a:spAutoFit/>
            </a:bodyPr>
            <a:lstStyle/>
            <a:p>
              <a:pPr marL="96304" marR="0" lvl="0" indent="-96304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2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endParaRPr kumimoji="0" sz="1200" b="0" i="0" u="none" strike="noStrike" kern="0" cap="none" spc="0" normalizeH="0" baseline="0" noProof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  <p:sp>
        <p:nvSpPr>
          <p:cNvPr id="26" name="모서리가 둥근 직사각형">
            <a:extLst>
              <a:ext uri="{FF2B5EF4-FFF2-40B4-BE49-F238E27FC236}">
                <a16:creationId xmlns:a16="http://schemas.microsoft.com/office/drawing/2014/main" id="{3F3C276D-5187-4548-96DE-F9082E81B43C}"/>
              </a:ext>
            </a:extLst>
          </p:cNvPr>
          <p:cNvSpPr/>
          <p:nvPr/>
        </p:nvSpPr>
        <p:spPr>
          <a:xfrm>
            <a:off x="1912210" y="1376772"/>
            <a:ext cx="4245148" cy="32400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b="1" kern="0" dirty="0" err="1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수행</a:t>
            </a:r>
            <a:r>
              <a:rPr kumimoji="1" 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 </a:t>
            </a:r>
            <a:r>
              <a:rPr kumimoji="1" lang="en-US" sz="1400" b="1" kern="0" dirty="0" err="1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내용</a:t>
            </a:r>
            <a:endParaRPr kumimoji="1" sz="1400" b="1" kern="0" dirty="0">
              <a:solidFill>
                <a:srgbClr val="000000"/>
              </a:solidFill>
              <a:effectLst>
                <a:glow rad="152400">
                  <a:schemeClr val="bg1">
                    <a:alpha val="60000"/>
                  </a:schemeClr>
                </a:glow>
              </a:effectLst>
              <a:sym typeface="KoPub돋움체 Bold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FE7925B-A7F3-4155-93D5-5217229478D2}"/>
              </a:ext>
            </a:extLst>
          </p:cNvPr>
          <p:cNvGrpSpPr/>
          <p:nvPr/>
        </p:nvGrpSpPr>
        <p:grpSpPr>
          <a:xfrm>
            <a:off x="6232690" y="3986760"/>
            <a:ext cx="265072" cy="198380"/>
            <a:chOff x="5293010" y="5191001"/>
            <a:chExt cx="330463" cy="247320"/>
          </a:xfrm>
          <a:solidFill>
            <a:schemeClr val="bg1">
              <a:lumMod val="50000"/>
            </a:schemeClr>
          </a:solidFill>
        </p:grpSpPr>
        <p:sp>
          <p:nvSpPr>
            <p:cNvPr id="28" name="모서리가 둥근 직사각형 249">
              <a:extLst>
                <a:ext uri="{FF2B5EF4-FFF2-40B4-BE49-F238E27FC236}">
                  <a16:creationId xmlns:a16="http://schemas.microsoft.com/office/drawing/2014/main" id="{5AC504BF-33EF-435B-8BDD-5AD6492BC2F8}"/>
                </a:ext>
              </a:extLst>
            </p:cNvPr>
            <p:cNvSpPr/>
            <p:nvPr/>
          </p:nvSpPr>
          <p:spPr bwMode="auto">
            <a:xfrm rot="7830004">
              <a:off x="5410724" y="5073287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250">
              <a:extLst>
                <a:ext uri="{FF2B5EF4-FFF2-40B4-BE49-F238E27FC236}">
                  <a16:creationId xmlns:a16="http://schemas.microsoft.com/office/drawing/2014/main" id="{06849E71-9F84-4C3B-BCC6-C80E3966FAB5}"/>
                </a:ext>
              </a:extLst>
            </p:cNvPr>
            <p:cNvSpPr/>
            <p:nvPr/>
          </p:nvSpPr>
          <p:spPr bwMode="auto">
            <a:xfrm rot="13769996" flipV="1">
              <a:off x="5410724" y="5225572"/>
              <a:ext cx="95035" cy="330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48">
            <a:extLst>
              <a:ext uri="{FF2B5EF4-FFF2-40B4-BE49-F238E27FC236}">
                <a16:creationId xmlns:a16="http://schemas.microsoft.com/office/drawing/2014/main" id="{ED593642-CD4B-439C-863B-A9436234DC00}"/>
              </a:ext>
            </a:extLst>
          </p:cNvPr>
          <p:cNvSpPr txBox="1"/>
          <p:nvPr/>
        </p:nvSpPr>
        <p:spPr>
          <a:xfrm>
            <a:off x="255916" y="2861081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lang="en-US" sz="16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D</a:t>
            </a:r>
            <a:r>
              <a:rPr kumimoji="1" sz="13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ata</a:t>
            </a:r>
            <a:endParaRPr kumimoji="1" lang="en-US" sz="1300" b="1" kern="0" dirty="0">
              <a:solidFill>
                <a:srgbClr val="000000"/>
              </a:solidFill>
              <a:effectLst>
                <a:glow rad="152400">
                  <a:schemeClr val="bg1">
                    <a:alpha val="60000"/>
                  </a:schemeClr>
                </a:glow>
              </a:effectLst>
              <a:latin typeface="Cambria" panose="02040503050406030204" pitchFamily="18" charset="0"/>
              <a:ea typeface="맑은 고딕" panose="020B0503020000020004" pitchFamily="50" charset="-127"/>
              <a:sym typeface="KoPub돋움체 Bold"/>
            </a:endParaRPr>
          </a:p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lang="en-US" sz="1100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(ML/DL, Ontology)</a:t>
            </a: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61F667DA-9680-4360-8F1B-C867DE0024D9}"/>
              </a:ext>
            </a:extLst>
          </p:cNvPr>
          <p:cNvSpPr txBox="1"/>
          <p:nvPr/>
        </p:nvSpPr>
        <p:spPr>
          <a:xfrm>
            <a:off x="255916" y="4531088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6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A</a:t>
            </a:r>
            <a:r>
              <a:rPr kumimoji="1" sz="13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I</a:t>
            </a:r>
          </a:p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(NLP)</a:t>
            </a:r>
          </a:p>
        </p:txBody>
      </p:sp>
      <p:sp>
        <p:nvSpPr>
          <p:cNvPr id="32" name="TextBox 50">
            <a:extLst>
              <a:ext uri="{FF2B5EF4-FFF2-40B4-BE49-F238E27FC236}">
                <a16:creationId xmlns:a16="http://schemas.microsoft.com/office/drawing/2014/main" id="{1231E724-0884-431E-8D8A-41C9903B81E9}"/>
              </a:ext>
            </a:extLst>
          </p:cNvPr>
          <p:cNvSpPr txBox="1"/>
          <p:nvPr/>
        </p:nvSpPr>
        <p:spPr>
          <a:xfrm>
            <a:off x="255916" y="5155830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6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C</a:t>
            </a:r>
            <a:r>
              <a:rPr kumimoji="1" sz="13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loud</a:t>
            </a:r>
          </a:p>
          <a:p>
            <a:pPr marL="0" marR="0" lvl="1" indent="-212725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(Arch./Migration)</a:t>
            </a:r>
          </a:p>
        </p:txBody>
      </p:sp>
      <p:sp>
        <p:nvSpPr>
          <p:cNvPr id="33" name="TextBox 51">
            <a:extLst>
              <a:ext uri="{FF2B5EF4-FFF2-40B4-BE49-F238E27FC236}">
                <a16:creationId xmlns:a16="http://schemas.microsoft.com/office/drawing/2014/main" id="{AC041520-F774-45D0-93F2-FB9159F373A1}"/>
              </a:ext>
            </a:extLst>
          </p:cNvPr>
          <p:cNvSpPr txBox="1"/>
          <p:nvPr/>
        </p:nvSpPr>
        <p:spPr>
          <a:xfrm>
            <a:off x="255916" y="5822682"/>
            <a:ext cx="1569106" cy="51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625" tIns="48625" rIns="48625" bIns="48625" anchor="ctr">
            <a:spAutoFit/>
          </a:bodyPr>
          <a:lstStyle/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3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6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highlight>
                  <a:srgbClr val="EAEAEA"/>
                </a:highligh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B</a:t>
            </a:r>
            <a:r>
              <a:rPr kumimoji="1" sz="1300" b="1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lockchain</a:t>
            </a:r>
          </a:p>
          <a:p>
            <a:pPr marL="0" lvl="1" indent="-212725" algn="ctr" fontAlgn="base">
              <a:spcBef>
                <a:spcPct val="0"/>
              </a:spcBef>
              <a:spcAft>
                <a:spcPct val="0"/>
              </a:spcAft>
              <a:defRPr sz="120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1B4483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(</a:t>
            </a:r>
            <a:r>
              <a:rPr kumimoji="1" sz="1100" kern="0" dirty="0" err="1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DApp</a:t>
            </a: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. </a:t>
            </a:r>
            <a:r>
              <a:rPr kumimoji="1" sz="1100" kern="0" dirty="0" err="1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개발</a:t>
            </a:r>
            <a:r>
              <a:rPr kumimoji="1" sz="1100" kern="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맑은 고딕" panose="020B0503020000020004" pitchFamily="50" charset="-127"/>
                <a:sym typeface="KoPub돋움체 Bold"/>
              </a:rPr>
              <a:t>)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94376D-A932-4305-864B-9854891B1858}"/>
              </a:ext>
            </a:extLst>
          </p:cNvPr>
          <p:cNvGrpSpPr/>
          <p:nvPr/>
        </p:nvGrpSpPr>
        <p:grpSpPr>
          <a:xfrm>
            <a:off x="255916" y="1356353"/>
            <a:ext cx="1569106" cy="324000"/>
            <a:chOff x="128464" y="1412776"/>
            <a:chExt cx="2957596" cy="32400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55255A-1955-4A14-8DCE-C6EA3F2D9A2D}"/>
                </a:ext>
              </a:extLst>
            </p:cNvPr>
            <p:cNvSpPr txBox="1"/>
            <p:nvPr/>
          </p:nvSpPr>
          <p:spPr>
            <a:xfrm>
              <a:off x="128464" y="1412776"/>
              <a:ext cx="288000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기술 영역</a:t>
              </a:r>
              <a:endParaRPr lang="en-US" altLang="ko-KR" sz="15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2A2CF7E-2C23-4DAE-BDB6-80BA2F65EB64}"/>
                </a:ext>
              </a:extLst>
            </p:cNvPr>
            <p:cNvCxnSpPr/>
            <p:nvPr/>
          </p:nvCxnSpPr>
          <p:spPr>
            <a:xfrm>
              <a:off x="206520" y="1736776"/>
              <a:ext cx="2879540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모서리가 둥근 직사각형">
            <a:extLst>
              <a:ext uri="{FF2B5EF4-FFF2-40B4-BE49-F238E27FC236}">
                <a16:creationId xmlns:a16="http://schemas.microsoft.com/office/drawing/2014/main" id="{798BF53C-E38A-4962-A9EB-996A5162B808}"/>
              </a:ext>
            </a:extLst>
          </p:cNvPr>
          <p:cNvSpPr/>
          <p:nvPr/>
        </p:nvSpPr>
        <p:spPr>
          <a:xfrm>
            <a:off x="6507852" y="1376772"/>
            <a:ext cx="2965202" cy="3240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  <a:sym typeface="KoPub돋움체 Bold"/>
              </a:rPr>
              <a:t>결과 및 성과</a:t>
            </a:r>
            <a:endParaRPr kumimoji="1" sz="1400" b="1" kern="0" dirty="0">
              <a:solidFill>
                <a:srgbClr val="000000"/>
              </a:solidFill>
              <a:effectLst>
                <a:glow rad="152400">
                  <a:schemeClr val="bg1">
                    <a:alpha val="60000"/>
                  </a:schemeClr>
                </a:glow>
              </a:effectLst>
              <a:sym typeface="KoPub돋움체 Bold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64CB5A-421A-4E65-8C77-FE0C3C234F8B}"/>
              </a:ext>
            </a:extLst>
          </p:cNvPr>
          <p:cNvGrpSpPr/>
          <p:nvPr/>
        </p:nvGrpSpPr>
        <p:grpSpPr>
          <a:xfrm>
            <a:off x="6509124" y="1844824"/>
            <a:ext cx="2963926" cy="4608512"/>
            <a:chOff x="6597586" y="1833287"/>
            <a:chExt cx="2963926" cy="4608512"/>
          </a:xfrm>
        </p:grpSpPr>
        <p:sp>
          <p:nvSpPr>
            <p:cNvPr id="39" name="사각형: 둥근 모서리 39">
              <a:extLst>
                <a:ext uri="{FF2B5EF4-FFF2-40B4-BE49-F238E27FC236}">
                  <a16:creationId xmlns:a16="http://schemas.microsoft.com/office/drawing/2014/main" id="{132E14DB-03CE-4BD5-B493-A1AA24CB3302}"/>
                </a:ext>
              </a:extLst>
            </p:cNvPr>
            <p:cNvSpPr/>
            <p:nvPr/>
          </p:nvSpPr>
          <p:spPr>
            <a:xfrm>
              <a:off x="6597586" y="1833287"/>
              <a:ext cx="2945617" cy="4608512"/>
            </a:xfrm>
            <a:prstGeom prst="rect">
              <a:avLst/>
            </a:prstGeom>
            <a:solidFill>
              <a:srgbClr val="EAEAEA"/>
            </a:solidFill>
            <a:ln w="12700" cap="flat">
              <a:noFill/>
              <a:miter lim="400000"/>
            </a:ln>
            <a:effectLst/>
          </p:spPr>
          <p:txBody>
            <a:bodyPr wrap="square" lIns="41985" tIns="41985" rIns="41985" bIns="41985" numCol="1" anchor="ctr">
              <a:noAutofit/>
            </a:bodyPr>
            <a:lstStyle/>
            <a:p>
              <a:pPr marL="0" marR="0" lvl="0" indent="0" algn="ctr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00" spc="-20">
                  <a:ln w="9525" cap="flat">
                    <a:solidFill>
                      <a:srgbClr val="00000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0D0D0D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endParaRPr kumimoji="0" lang="ko-KR" altLang="en-US" sz="1150" b="0" i="0" u="none" strike="noStrike" kern="0" cap="none" spc="-20" normalizeH="0" baseline="0" noProof="0" dirty="0">
                <a:ln w="9525" cap="flat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0D0D0D"/>
                </a:solidFill>
                <a:effectLst/>
                <a:uLnTx/>
                <a:uFillTx/>
                <a:sym typeface="KoPub돋움체 Bold"/>
              </a:endParaRPr>
            </a:p>
          </p:txBody>
        </p:sp>
        <p:sp>
          <p:nvSpPr>
            <p:cNvPr id="40" name="TextBox 124">
              <a:extLst>
                <a:ext uri="{FF2B5EF4-FFF2-40B4-BE49-F238E27FC236}">
                  <a16:creationId xmlns:a16="http://schemas.microsoft.com/office/drawing/2014/main" id="{B04DD69B-47CA-4420-AE27-758740B43AC1}"/>
                </a:ext>
              </a:extLst>
            </p:cNvPr>
            <p:cNvSpPr txBox="1"/>
            <p:nvPr/>
          </p:nvSpPr>
          <p:spPr>
            <a:xfrm>
              <a:off x="6649484" y="5844326"/>
              <a:ext cx="2912028" cy="4765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MainNet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연계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Smart Contract 및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DApp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 </a:t>
              </a:r>
              <a:b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</a:b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개발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PoC</a:t>
              </a: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lang="en-US" altLang="ko-KR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→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다양한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사업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Idea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도출</a:t>
              </a:r>
              <a:endParaRPr sz="115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</p:txBody>
        </p:sp>
        <p:sp>
          <p:nvSpPr>
            <p:cNvPr id="41" name="TextBox 121">
              <a:extLst>
                <a:ext uri="{FF2B5EF4-FFF2-40B4-BE49-F238E27FC236}">
                  <a16:creationId xmlns:a16="http://schemas.microsoft.com/office/drawing/2014/main" id="{9A6D1310-B51C-41DC-ADE7-CE40C627123F}"/>
                </a:ext>
              </a:extLst>
            </p:cNvPr>
            <p:cNvSpPr txBox="1"/>
            <p:nvPr/>
          </p:nvSpPr>
          <p:spPr>
            <a:xfrm>
              <a:off x="6650758" y="2036908"/>
              <a:ext cx="2892445" cy="22719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Prediction/Inference Modeling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Industry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특화 </a:t>
              </a: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모델 구현</a:t>
              </a:r>
              <a:endParaRPr lang="en-US" altLang="ko-KR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150" dirty="0">
                  <a:cs typeface="Arial" panose="020B0604020202020204" pitchFamily="34" charset="0"/>
                  <a:sym typeface="KoPub돋움체 Medium"/>
                </a:rPr>
                <a:t>Ontology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활용 서비스 도출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불량 이물 </a:t>
              </a: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Image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검출 모델 고도화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서비스 이탈 고객 예측 모델</a:t>
              </a: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cs typeface="Arial" panose="020B0604020202020204" pitchFamily="34" charset="0"/>
                  <a:sym typeface="KoPub돋움체 Medium"/>
                </a:rPr>
                <a:t>Semi-Supervised Object Detection </a:t>
              </a:r>
              <a:r>
                <a:rPr lang="en-US" sz="1150" dirty="0" err="1">
                  <a:cs typeface="Arial" panose="020B0604020202020204" pitchFamily="34" charset="0"/>
                  <a:sym typeface="KoPub돋움체 Medium"/>
                </a:rPr>
                <a:t>모델</a:t>
              </a:r>
              <a:endParaRPr lang="en-US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altLang="ko-KR" sz="1150" dirty="0">
                  <a:cs typeface="Arial" panose="020B0604020202020204" pitchFamily="34" charset="0"/>
                  <a:sym typeface="KoPub돋움체 Medium"/>
                </a:rPr>
                <a:t>Object Detection </a:t>
              </a: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모델</a:t>
              </a:r>
              <a:endParaRPr lang="en-US" altLang="ko-KR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품질지표 예측 모델</a:t>
              </a:r>
              <a:endParaRPr lang="en-US" altLang="ko-KR" sz="1150" dirty="0">
                <a:cs typeface="Arial" panose="020B0604020202020204" pitchFamily="34" charset="0"/>
                <a:sym typeface="KoPub돋움체 Medium"/>
              </a:endParaRPr>
            </a:p>
            <a:p>
              <a:pPr marL="96305" marR="0" lvl="0" indent="-96305" algn="l" defTabSz="852384" rtl="0" eaLnBrk="1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Pct val="80000"/>
                <a:buFont typeface="Arial"/>
                <a:buChar char="•"/>
                <a:tabLst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cs typeface="Arial" panose="020B0604020202020204" pitchFamily="34" charset="0"/>
                  <a:sym typeface="KoPub돋움체 Medium"/>
                </a:rPr>
                <a:t>아이디어에 따른 데이터 분석 모델링 결과</a:t>
              </a:r>
            </a:p>
          </p:txBody>
        </p:sp>
        <p:sp>
          <p:nvSpPr>
            <p:cNvPr id="42" name="TextBox 122">
              <a:extLst>
                <a:ext uri="{FF2B5EF4-FFF2-40B4-BE49-F238E27FC236}">
                  <a16:creationId xmlns:a16="http://schemas.microsoft.com/office/drawing/2014/main" id="{4486F59A-6FCC-4E59-8FD0-090C5D04A891}"/>
                </a:ext>
              </a:extLst>
            </p:cNvPr>
            <p:cNvSpPr txBox="1"/>
            <p:nvPr/>
          </p:nvSpPr>
          <p:spPr>
            <a:xfrm>
              <a:off x="6649484" y="4650023"/>
              <a:ext cx="2912028" cy="264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NLP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기반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Prediction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모델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고도화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</a:p>
          </p:txBody>
        </p:sp>
        <p:sp>
          <p:nvSpPr>
            <p:cNvPr id="43" name="TextBox 123">
              <a:extLst>
                <a:ext uri="{FF2B5EF4-FFF2-40B4-BE49-F238E27FC236}">
                  <a16:creationId xmlns:a16="http://schemas.microsoft.com/office/drawing/2014/main" id="{7DE45F50-B21C-487E-AB38-EF81AA6371D8}"/>
                </a:ext>
              </a:extLst>
            </p:cNvPr>
            <p:cNvSpPr txBox="1"/>
            <p:nvPr/>
          </p:nvSpPr>
          <p:spPr>
            <a:xfrm>
              <a:off x="6649484" y="5157782"/>
              <a:ext cx="2912028" cy="5150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K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8</a:t>
              </a: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S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기반의</a:t>
              </a:r>
              <a:r>
                <a:rPr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 Cloud  Architecture</a:t>
              </a:r>
              <a:r>
                <a:rPr 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 </a:t>
              </a:r>
              <a:r>
                <a:rPr sz="1150" dirty="0" err="1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설계</a:t>
              </a:r>
              <a:endParaRPr lang="ko-KR" altLang="en-US" sz="1150" dirty="0">
                <a:ln w="9525" cap="flat">
                  <a:solidFill>
                    <a:srgbClr val="002060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cs typeface="Arial" panose="020B0604020202020204" pitchFamily="34" charset="0"/>
                <a:sym typeface="KoPub돋움체 Medium"/>
              </a:endParaRPr>
            </a:p>
            <a:p>
              <a:pPr marL="96305" indent="-96305" defTabSz="852384" latinLnBrk="0" hangingPunct="0">
                <a:lnSpc>
                  <a:spcPct val="120000"/>
                </a:lnSpc>
                <a:spcBef>
                  <a:spcPts val="300"/>
                </a:spcBef>
                <a:buSzPct val="80000"/>
                <a:buFont typeface="Arial"/>
                <a:buChar char="•"/>
                <a:defRPr sz="110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</a:defRPr>
              </a:pPr>
              <a:r>
                <a:rPr lang="ko-KR" alt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사내 </a:t>
              </a:r>
              <a:r>
                <a:rPr lang="en-US" altLang="ko-KR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Cloud </a:t>
              </a:r>
              <a:r>
                <a:rPr lang="ko-KR" altLang="en-US" sz="1150" dirty="0">
                  <a:ln w="9525" cap="flat">
                    <a:solidFill>
                      <a:srgbClr val="002060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cs typeface="Arial" panose="020B0604020202020204" pitchFamily="34" charset="0"/>
                  <a:sym typeface="KoPub돋움체 Medium"/>
                </a:rPr>
                <a:t>기술 저변 확대</a:t>
              </a:r>
            </a:p>
          </p:txBody>
        </p:sp>
        <p:sp>
          <p:nvSpPr>
            <p:cNvPr id="44" name="직선 연결선 125">
              <a:extLst>
                <a:ext uri="{FF2B5EF4-FFF2-40B4-BE49-F238E27FC236}">
                  <a16:creationId xmlns:a16="http://schemas.microsoft.com/office/drawing/2014/main" id="{646D0D16-FEF0-462B-AA25-3D0A3EBD27C5}"/>
                </a:ext>
              </a:extLst>
            </p:cNvPr>
            <p:cNvSpPr/>
            <p:nvPr/>
          </p:nvSpPr>
          <p:spPr>
            <a:xfrm>
              <a:off x="6712162" y="4465917"/>
              <a:ext cx="2733842" cy="1"/>
            </a:xfrm>
            <a:prstGeom prst="line">
              <a:avLst/>
            </a:prstGeom>
            <a:ln w="12700">
              <a:solidFill>
                <a:srgbClr val="A6A6A6"/>
              </a:solidFill>
              <a:prstDash val="sysDash"/>
            </a:ln>
          </p:spPr>
          <p:txBody>
            <a:bodyPr lIns="45719" rIns="45719"/>
            <a:lstStyle/>
            <a:p>
              <a:pPr marL="0" marR="0" lvl="0" indent="0" algn="l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45" name="직선 연결선 126">
              <a:extLst>
                <a:ext uri="{FF2B5EF4-FFF2-40B4-BE49-F238E27FC236}">
                  <a16:creationId xmlns:a16="http://schemas.microsoft.com/office/drawing/2014/main" id="{E0C22334-DACC-4C6C-954A-367A119BE5BB}"/>
                </a:ext>
              </a:extLst>
            </p:cNvPr>
            <p:cNvSpPr/>
            <p:nvPr/>
          </p:nvSpPr>
          <p:spPr>
            <a:xfrm>
              <a:off x="6712162" y="5109706"/>
              <a:ext cx="2733842" cy="1"/>
            </a:xfrm>
            <a:prstGeom prst="line">
              <a:avLst/>
            </a:prstGeom>
            <a:ln w="12700">
              <a:solidFill>
                <a:srgbClr val="A6A6A6"/>
              </a:solidFill>
              <a:prstDash val="sysDash"/>
            </a:ln>
          </p:spPr>
          <p:txBody>
            <a:bodyPr lIns="45719" rIns="45719"/>
            <a:lstStyle/>
            <a:p>
              <a:pPr marL="0" marR="0" lvl="0" indent="0" algn="l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  <p:sp>
          <p:nvSpPr>
            <p:cNvPr id="46" name="직선 연결선 127">
              <a:extLst>
                <a:ext uri="{FF2B5EF4-FFF2-40B4-BE49-F238E27FC236}">
                  <a16:creationId xmlns:a16="http://schemas.microsoft.com/office/drawing/2014/main" id="{728DE6D9-2788-43C5-8408-943E22963CE8}"/>
                </a:ext>
              </a:extLst>
            </p:cNvPr>
            <p:cNvSpPr/>
            <p:nvPr/>
          </p:nvSpPr>
          <p:spPr>
            <a:xfrm>
              <a:off x="6712162" y="5757778"/>
              <a:ext cx="2733842" cy="1"/>
            </a:xfrm>
            <a:prstGeom prst="line">
              <a:avLst/>
            </a:prstGeom>
            <a:ln w="12700">
              <a:solidFill>
                <a:srgbClr val="A6A6A6"/>
              </a:solidFill>
              <a:prstDash val="sysDash"/>
            </a:ln>
          </p:spPr>
          <p:txBody>
            <a:bodyPr lIns="45719" rIns="45719"/>
            <a:lstStyle/>
            <a:p>
              <a:pPr marL="0" marR="0" lvl="0" indent="0" algn="l" defTabSz="91269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KoPub돋움체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53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수행 절차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A8CA0B-E02C-4A8D-AD2F-56C3B23BF237}"/>
              </a:ext>
            </a:extLst>
          </p:cNvPr>
          <p:cNvGrpSpPr/>
          <p:nvPr/>
        </p:nvGrpSpPr>
        <p:grpSpPr>
          <a:xfrm>
            <a:off x="571453" y="3104964"/>
            <a:ext cx="3948812" cy="3218542"/>
            <a:chOff x="5371275" y="1893840"/>
            <a:chExt cx="3948812" cy="321854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C3B650D-D358-43C8-80B9-5E69A2506929}"/>
                </a:ext>
              </a:extLst>
            </p:cNvPr>
            <p:cNvGrpSpPr/>
            <p:nvPr/>
          </p:nvGrpSpPr>
          <p:grpSpPr>
            <a:xfrm>
              <a:off x="5375902" y="1893840"/>
              <a:ext cx="3944185" cy="324000"/>
              <a:chOff x="5223753" y="3929619"/>
              <a:chExt cx="4089916" cy="396001"/>
            </a:xfrm>
          </p:grpSpPr>
          <p:sp>
            <p:nvSpPr>
              <p:cNvPr id="12" name="모서리가 둥근 직사각형 19">
                <a:extLst>
                  <a:ext uri="{FF2B5EF4-FFF2-40B4-BE49-F238E27FC236}">
                    <a16:creationId xmlns:a16="http://schemas.microsoft.com/office/drawing/2014/main" id="{CE8A0EDD-5BE6-4E52-B3D5-13CEF11A2E71}"/>
                  </a:ext>
                </a:extLst>
              </p:cNvPr>
              <p:cNvSpPr/>
              <p:nvPr/>
            </p:nvSpPr>
            <p:spPr bwMode="auto">
              <a:xfrm>
                <a:off x="5223753" y="3929619"/>
                <a:ext cx="4089916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effectLst>
                      <a:glow rad="152400">
                        <a:schemeClr val="bg1">
                          <a:alpha val="60000"/>
                        </a:schemeClr>
                      </a:glow>
                    </a:effectLst>
                  </a:rPr>
                  <a:t>경연 기획 및 운영</a:t>
                </a:r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35976764-07D4-44AB-8D2A-4A34C3B91755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B250A3C9-1146-40DF-8CC9-D8A63704339C}"/>
                </a:ext>
              </a:extLst>
            </p:cNvPr>
            <p:cNvSpPr txBox="1">
              <a:spLocks/>
            </p:cNvSpPr>
            <p:nvPr/>
          </p:nvSpPr>
          <p:spPr>
            <a:xfrm>
              <a:off x="5371275" y="2295471"/>
              <a:ext cx="3944185" cy="2816911"/>
            </a:xfrm>
            <a:prstGeom prst="rect">
              <a:avLst/>
            </a:prstGeom>
          </p:spPr>
          <p:txBody>
            <a:bodyPr vert="horz" wrap="square" lIns="88378" tIns="44189" rIns="88378" bIns="4418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기획 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개요 수립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기술 주제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정의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리그 정의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평가 지표 및 방법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결과 제출 방법 등 기획 및 컨텐츠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자료 작성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)</a:t>
              </a: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데이터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자료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준비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제공 데이터에 대한 품질 검토 및 경연용 데이터로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전처리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등 가공 및 설명 자료 작성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)</a:t>
              </a: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베이스라인 코드 및 설명 자료 작성 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코드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제공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리그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限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)</a:t>
              </a: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설명회 자료 준비 및 진행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기간 문의 대응 등 운영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Jam Study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기획 및 준비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지원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만족도 참여자 설문</a:t>
              </a:r>
              <a:endParaRPr lang="en-US" altLang="ko-KR" sz="1137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10E810-4A61-461F-A763-77EF20BDD8B7}"/>
              </a:ext>
            </a:extLst>
          </p:cNvPr>
          <p:cNvGrpSpPr/>
          <p:nvPr/>
        </p:nvGrpSpPr>
        <p:grpSpPr>
          <a:xfrm>
            <a:off x="5387708" y="3104964"/>
            <a:ext cx="3960272" cy="2085371"/>
            <a:chOff x="5355188" y="3600029"/>
            <a:chExt cx="3960272" cy="208537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C0BC13F-C3CD-40CA-A459-145A2C9C8533}"/>
                </a:ext>
              </a:extLst>
            </p:cNvPr>
            <p:cNvGrpSpPr/>
            <p:nvPr/>
          </p:nvGrpSpPr>
          <p:grpSpPr>
            <a:xfrm>
              <a:off x="5355188" y="3600029"/>
              <a:ext cx="3944185" cy="324000"/>
              <a:chOff x="5223753" y="3929619"/>
              <a:chExt cx="4089916" cy="396001"/>
            </a:xfrm>
          </p:grpSpPr>
          <p:sp>
            <p:nvSpPr>
              <p:cNvPr id="15" name="모서리가 둥근 직사각형 19">
                <a:extLst>
                  <a:ext uri="{FF2B5EF4-FFF2-40B4-BE49-F238E27FC236}">
                    <a16:creationId xmlns:a16="http://schemas.microsoft.com/office/drawing/2014/main" id="{44FB1F9C-192E-49D9-9BD3-F82FB849F78D}"/>
                  </a:ext>
                </a:extLst>
              </p:cNvPr>
              <p:cNvSpPr/>
              <p:nvPr/>
            </p:nvSpPr>
            <p:spPr bwMode="auto">
              <a:xfrm>
                <a:off x="5223753" y="3929619"/>
                <a:ext cx="4089916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effectLst>
                      <a:glow rad="152400">
                        <a:schemeClr val="bg1">
                          <a:alpha val="60000"/>
                        </a:schemeClr>
                      </a:glow>
                    </a:effectLst>
                  </a:rPr>
                  <a:t>경연 플랫폼</a:t>
                </a:r>
              </a:p>
            </p:txBody>
          </p:sp>
          <p:sp>
            <p:nvSpPr>
              <p:cNvPr id="16" name="사각형: 둥근 위쪽 모서리 15">
                <a:extLst>
                  <a:ext uri="{FF2B5EF4-FFF2-40B4-BE49-F238E27FC236}">
                    <a16:creationId xmlns:a16="http://schemas.microsoft.com/office/drawing/2014/main" id="{44DF7C9F-B5CF-45DB-B867-707C6E059505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>
                    <a:solidFill>
                      <a:schemeClr val="bg1"/>
                    </a:solidFill>
                  </a:rPr>
                  <a:t>2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5C5E001E-A7B2-459E-98A7-EE410A39682C}"/>
                </a:ext>
              </a:extLst>
            </p:cNvPr>
            <p:cNvSpPr txBox="1">
              <a:spLocks/>
            </p:cNvSpPr>
            <p:nvPr/>
          </p:nvSpPr>
          <p:spPr>
            <a:xfrm>
              <a:off x="5371275" y="3996682"/>
              <a:ext cx="3944185" cy="1688718"/>
            </a:xfrm>
            <a:prstGeom prst="rect">
              <a:avLst/>
            </a:prstGeom>
          </p:spPr>
          <p:txBody>
            <a:bodyPr vert="horz" wrap="square" lIns="88378" tIns="44189" rIns="88378" bIns="4418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참가 신청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컨텐츠 조회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기술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주제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리그 개요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Ground Rule,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평가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지표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등) </a:t>
              </a:r>
              <a:endParaRPr lang="en-US" altLang="ko-KR" sz="1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경연 결과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(물)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제출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평가 자동화 및 리더보드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참여자 커뮤니케이션 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공지사항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, Q&amp;A,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각종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알림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등)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C3EE5E5-69A9-449E-9D1D-753419FFC95D}"/>
              </a:ext>
            </a:extLst>
          </p:cNvPr>
          <p:cNvGrpSpPr/>
          <p:nvPr/>
        </p:nvGrpSpPr>
        <p:grpSpPr>
          <a:xfrm>
            <a:off x="5371621" y="5332945"/>
            <a:ext cx="3960272" cy="1217529"/>
            <a:chOff x="5355188" y="4872196"/>
            <a:chExt cx="3960272" cy="121752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79A606-45F7-4CDF-874B-1724B2D9FDAB}"/>
                </a:ext>
              </a:extLst>
            </p:cNvPr>
            <p:cNvGrpSpPr/>
            <p:nvPr/>
          </p:nvGrpSpPr>
          <p:grpSpPr>
            <a:xfrm>
              <a:off x="5355188" y="4872196"/>
              <a:ext cx="3944185" cy="324000"/>
              <a:chOff x="5223753" y="3929619"/>
              <a:chExt cx="4089916" cy="396001"/>
            </a:xfrm>
          </p:grpSpPr>
          <p:sp>
            <p:nvSpPr>
              <p:cNvPr id="22" name="모서리가 둥근 직사각형 19">
                <a:extLst>
                  <a:ext uri="{FF2B5EF4-FFF2-40B4-BE49-F238E27FC236}">
                    <a16:creationId xmlns:a16="http://schemas.microsoft.com/office/drawing/2014/main" id="{FE5D1B7A-0FEE-438C-A5DA-BD31059C30B2}"/>
                  </a:ext>
                </a:extLst>
              </p:cNvPr>
              <p:cNvSpPr/>
              <p:nvPr/>
            </p:nvSpPr>
            <p:spPr bwMode="auto">
              <a:xfrm>
                <a:off x="5223753" y="3929619"/>
                <a:ext cx="4089916" cy="396000"/>
              </a:xfrm>
              <a:prstGeom prst="roundRect">
                <a:avLst/>
              </a:prstGeom>
              <a:pattFill prst="ltDnDiag">
                <a:fgClr>
                  <a:schemeClr val="bg1">
                    <a:lumMod val="75000"/>
                  </a:schemeClr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effectLst>
                      <a:glow rad="152400">
                        <a:schemeClr val="bg1">
                          <a:alpha val="60000"/>
                        </a:schemeClr>
                      </a:glow>
                    </a:effectLst>
                  </a:rPr>
                  <a:t>경연 도구</a:t>
                </a: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691F730D-E5CC-45E3-9663-4032D47078B9}"/>
                  </a:ext>
                </a:extLst>
              </p:cNvPr>
              <p:cNvSpPr/>
              <p:nvPr/>
            </p:nvSpPr>
            <p:spPr>
              <a:xfrm rot="16200000">
                <a:off x="5169753" y="3983620"/>
                <a:ext cx="396000" cy="288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>
                    <a:solidFill>
                      <a:schemeClr val="bg1"/>
                    </a:solidFill>
                  </a:rPr>
                  <a:t>3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08B5553-5E71-4B5E-A94A-059AAC8DABE5}"/>
                </a:ext>
              </a:extLst>
            </p:cNvPr>
            <p:cNvSpPr txBox="1">
              <a:spLocks/>
            </p:cNvSpPr>
            <p:nvPr/>
          </p:nvSpPr>
          <p:spPr>
            <a:xfrm>
              <a:off x="5371275" y="5300292"/>
              <a:ext cx="3944185" cy="789433"/>
            </a:xfrm>
            <a:prstGeom prst="rect">
              <a:avLst/>
            </a:prstGeom>
          </p:spPr>
          <p:txBody>
            <a:bodyPr vert="horz" wrap="square" lIns="88378" tIns="44189" rIns="88378" bIns="4418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AI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경연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도구 제공 및 기술 지원</a:t>
              </a:r>
              <a:b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(예 : </a:t>
              </a:r>
              <a:r>
                <a:rPr lang="en-US" altLang="ko-KR" sz="1000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AccuInsight</a:t>
              </a:r>
              <a:r>
                <a:rPr lang="en-US" altLang="ko-KR" sz="1000" baseline="30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modeler, VM 등)</a:t>
              </a:r>
              <a:endParaRPr lang="en-US" altLang="ko-KR" sz="1137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 marL="185732" indent="-185732" algn="l">
                <a:spcBef>
                  <a:spcPts val="650"/>
                </a:spcBef>
                <a:buFont typeface="Arial" panose="020B0604020202020204" pitchFamily="34" charset="0"/>
                <a:buChar char="•"/>
              </a:pP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CSP</a:t>
              </a:r>
              <a:r>
                <a:rPr lang="ko-KR" altLang="en-US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Cloud 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기술</a:t>
              </a:r>
              <a:r>
                <a:rPr lang="en-US" altLang="ko-KR" sz="1137" b="1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altLang="ko-KR" sz="1137" b="1" dirty="0" err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지원</a:t>
              </a:r>
              <a:endParaRPr lang="en-US" altLang="ko-KR" sz="1137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E6D6530E-13D4-4402-8395-797D5BD6C96D}"/>
              </a:ext>
            </a:extLst>
          </p:cNvPr>
          <p:cNvSpPr/>
          <p:nvPr/>
        </p:nvSpPr>
        <p:spPr>
          <a:xfrm>
            <a:off x="574079" y="1804989"/>
            <a:ext cx="1872000" cy="795919"/>
          </a:xfrm>
          <a:prstGeom prst="homePlate">
            <a:avLst>
              <a:gd name="adj" fmla="val 27196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개요 수립</a:t>
            </a:r>
            <a:endParaRPr lang="en-US" altLang="ko-KR" sz="1400" b="1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3" name="화살표: 갈매기형 수장 42">
            <a:extLst>
              <a:ext uri="{FF2B5EF4-FFF2-40B4-BE49-F238E27FC236}">
                <a16:creationId xmlns:a16="http://schemas.microsoft.com/office/drawing/2014/main" id="{4B719223-DBE4-401E-A545-2EDB86AD59A7}"/>
              </a:ext>
            </a:extLst>
          </p:cNvPr>
          <p:cNvSpPr/>
          <p:nvPr/>
        </p:nvSpPr>
        <p:spPr>
          <a:xfrm>
            <a:off x="2291631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kumimoji="0" lang="ko-KR" altLang="en-US" sz="1400" b="1">
                <a:solidFill>
                  <a:prstClr val="black"/>
                </a:solidFill>
                <a:cs typeface="Times New Roman" pitchFamily="18" charset="0"/>
              </a:rPr>
              <a:t>기술주제 발굴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4" name="화살표: 갈매기형 수장 43">
            <a:extLst>
              <a:ext uri="{FF2B5EF4-FFF2-40B4-BE49-F238E27FC236}">
                <a16:creationId xmlns:a16="http://schemas.microsoft.com/office/drawing/2014/main" id="{6E9A757A-63D4-4EDF-9D4F-41062724343A}"/>
              </a:ext>
            </a:extLst>
          </p:cNvPr>
          <p:cNvSpPr/>
          <p:nvPr/>
        </p:nvSpPr>
        <p:spPr>
          <a:xfrm>
            <a:off x="4009183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컨텐츠 생성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0CD1575E-BA0E-40DD-A777-B1D06759F761}"/>
              </a:ext>
            </a:extLst>
          </p:cNvPr>
          <p:cNvSpPr/>
          <p:nvPr/>
        </p:nvSpPr>
        <p:spPr>
          <a:xfrm>
            <a:off x="5726735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진행</a:t>
            </a:r>
            <a:r>
              <a:rPr lang="en-US" altLang="ko-KR" sz="1400" b="1">
                <a:solidFill>
                  <a:prstClr val="black"/>
                </a:solidFill>
                <a:cs typeface="Times New Roman" pitchFamily="18" charset="0"/>
              </a:rPr>
              <a:t>(운영)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E7CDB330-252E-4ADF-865A-DDE8942F9EAA}"/>
              </a:ext>
            </a:extLst>
          </p:cNvPr>
          <p:cNvSpPr/>
          <p:nvPr/>
        </p:nvSpPr>
        <p:spPr>
          <a:xfrm>
            <a:off x="7444287" y="1804989"/>
            <a:ext cx="1872000" cy="795919"/>
          </a:xfrm>
          <a:prstGeom prst="chevron">
            <a:avLst>
              <a:gd name="adj" fmla="val 26984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400" b="1">
                <a:solidFill>
                  <a:prstClr val="black"/>
                </a:solidFill>
                <a:cs typeface="Times New Roman" pitchFamily="18" charset="0"/>
              </a:rPr>
              <a:t>경연 종료</a:t>
            </a:r>
            <a:endParaRPr kumimoji="0" lang="ko-KR" altLang="en-US" sz="14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596E0D80-69FB-4321-97D9-6ED23552C0A8}"/>
              </a:ext>
            </a:extLst>
          </p:cNvPr>
          <p:cNvSpPr/>
          <p:nvPr/>
        </p:nvSpPr>
        <p:spPr>
          <a:xfrm rot="5400000">
            <a:off x="4484755" y="-2845719"/>
            <a:ext cx="684000" cy="8532000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E138CF3-1400-46D0-BE02-6FAA469A8C9A}"/>
              </a:ext>
            </a:extLst>
          </p:cNvPr>
          <p:cNvGrpSpPr/>
          <p:nvPr/>
        </p:nvGrpSpPr>
        <p:grpSpPr>
          <a:xfrm>
            <a:off x="4124908" y="944724"/>
            <a:ext cx="1674319" cy="261610"/>
            <a:chOff x="3208795" y="1124744"/>
            <a:chExt cx="1674319" cy="2616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4025BC-F2FA-49E6-A3B2-57C178856E76}"/>
                </a:ext>
              </a:extLst>
            </p:cNvPr>
            <p:cNvSpPr txBox="1"/>
            <p:nvPr/>
          </p:nvSpPr>
          <p:spPr>
            <a:xfrm>
              <a:off x="3388794" y="1124744"/>
              <a:ext cx="14943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/>
                <a:t>경연 기획 및 운영</a:t>
              </a:r>
              <a:endParaRPr lang="ko-KR" altLang="en-US" sz="1100" b="1" dirty="0" err="1"/>
            </a:p>
          </p:txBody>
        </p:sp>
        <p:sp>
          <p:nvSpPr>
            <p:cNvPr id="50" name="사각형: 둥근 위쪽 모서리 49">
              <a:extLst>
                <a:ext uri="{FF2B5EF4-FFF2-40B4-BE49-F238E27FC236}">
                  <a16:creationId xmlns:a16="http://schemas.microsoft.com/office/drawing/2014/main" id="{8DD8DA7B-5851-4CD4-A427-A4C1AE91F08C}"/>
                </a:ext>
              </a:extLst>
            </p:cNvPr>
            <p:cNvSpPr/>
            <p:nvPr/>
          </p:nvSpPr>
          <p:spPr>
            <a:xfrm rot="16200000">
              <a:off x="3208795" y="1150302"/>
              <a:ext cx="180000" cy="1800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i="1" kern="0" dirty="0">
                  <a:solidFill>
                    <a:schemeClr val="bg1"/>
                  </a:solidFill>
                </a:rPr>
                <a:t>1</a:t>
              </a:r>
              <a:endParaRPr kumimoji="1" lang="ko-KR" altLang="en-US" sz="1400" b="1" i="1" kern="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E444F98-8376-4AA5-BFBA-D2FA093120D3}"/>
              </a:ext>
            </a:extLst>
          </p:cNvPr>
          <p:cNvGrpSpPr/>
          <p:nvPr/>
        </p:nvGrpSpPr>
        <p:grpSpPr>
          <a:xfrm>
            <a:off x="4009182" y="1227651"/>
            <a:ext cx="4140460" cy="545165"/>
            <a:chOff x="10173514" y="1304764"/>
            <a:chExt cx="4140460" cy="545165"/>
          </a:xfrm>
        </p:grpSpPr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0D7FACEA-AF51-47FC-9D11-F7D31B8E6773}"/>
                </a:ext>
              </a:extLst>
            </p:cNvPr>
            <p:cNvSpPr/>
            <p:nvPr/>
          </p:nvSpPr>
          <p:spPr>
            <a:xfrm rot="5400000">
              <a:off x="12027744" y="-436301"/>
              <a:ext cx="432000" cy="4140460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6C2340F-81CF-4A6B-8CA4-29CB00526026}"/>
                </a:ext>
              </a:extLst>
            </p:cNvPr>
            <p:cNvGrpSpPr/>
            <p:nvPr/>
          </p:nvGrpSpPr>
          <p:grpSpPr>
            <a:xfrm>
              <a:off x="11847564" y="1304764"/>
              <a:ext cx="1115999" cy="261610"/>
              <a:chOff x="3208795" y="1124744"/>
              <a:chExt cx="1115999" cy="26161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02734C-ED2E-436E-82EE-03D380DB5FA5}"/>
                  </a:ext>
                </a:extLst>
              </p:cNvPr>
              <p:cNvSpPr txBox="1"/>
              <p:nvPr/>
            </p:nvSpPr>
            <p:spPr>
              <a:xfrm>
                <a:off x="3388794" y="1124744"/>
                <a:ext cx="93600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경연 플랫폼</a:t>
                </a:r>
                <a:endParaRPr lang="ko-KR" altLang="en-US" sz="1100" b="1" dirty="0" err="1"/>
              </a:p>
            </p:txBody>
          </p:sp>
          <p:sp>
            <p:nvSpPr>
              <p:cNvPr id="55" name="사각형: 둥근 위쪽 모서리 54">
                <a:extLst>
                  <a:ext uri="{FF2B5EF4-FFF2-40B4-BE49-F238E27FC236}">
                    <a16:creationId xmlns:a16="http://schemas.microsoft.com/office/drawing/2014/main" id="{F907932B-4E97-4EA3-BDF8-23E82AFE4A72}"/>
                  </a:ext>
                </a:extLst>
              </p:cNvPr>
              <p:cNvSpPr/>
              <p:nvPr/>
            </p:nvSpPr>
            <p:spPr>
              <a:xfrm rot="16200000">
                <a:off x="3208795" y="1150302"/>
                <a:ext cx="180000" cy="180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 dirty="0">
                    <a:solidFill>
                      <a:schemeClr val="bg1"/>
                    </a:solidFill>
                    <a:effectLst/>
                  </a:rPr>
                  <a:t>2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6DED445-06D0-4D5D-9B7A-12A08E62A6B8}"/>
              </a:ext>
            </a:extLst>
          </p:cNvPr>
          <p:cNvGrpSpPr/>
          <p:nvPr/>
        </p:nvGrpSpPr>
        <p:grpSpPr>
          <a:xfrm>
            <a:off x="5728540" y="1509836"/>
            <a:ext cx="1656000" cy="262980"/>
            <a:chOff x="11250167" y="476672"/>
            <a:chExt cx="1656000" cy="262980"/>
          </a:xfrm>
        </p:grpSpPr>
        <p:sp>
          <p:nvSpPr>
            <p:cNvPr id="57" name="왼쪽 대괄호 56">
              <a:extLst>
                <a:ext uri="{FF2B5EF4-FFF2-40B4-BE49-F238E27FC236}">
                  <a16:creationId xmlns:a16="http://schemas.microsoft.com/office/drawing/2014/main" id="{CDDBCE75-ED29-4055-98DF-2D464675BC06}"/>
                </a:ext>
              </a:extLst>
            </p:cNvPr>
            <p:cNvSpPr/>
            <p:nvPr/>
          </p:nvSpPr>
          <p:spPr>
            <a:xfrm rot="5400000">
              <a:off x="12006167" y="-160348"/>
              <a:ext cx="144000" cy="1656000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842C6F7-9908-46FE-9565-D7225833C963}"/>
                </a:ext>
              </a:extLst>
            </p:cNvPr>
            <p:cNvGrpSpPr/>
            <p:nvPr/>
          </p:nvGrpSpPr>
          <p:grpSpPr>
            <a:xfrm>
              <a:off x="11649744" y="476672"/>
              <a:ext cx="1008003" cy="261610"/>
              <a:chOff x="3172791" y="1124744"/>
              <a:chExt cx="1008003" cy="26161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12B0685-0946-4B79-9EE3-5A2554523364}"/>
                  </a:ext>
                </a:extLst>
              </p:cNvPr>
              <p:cNvSpPr txBox="1"/>
              <p:nvPr/>
            </p:nvSpPr>
            <p:spPr>
              <a:xfrm>
                <a:off x="3352791" y="1124744"/>
                <a:ext cx="828003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/>
                  <a:t>경연 도구</a:t>
                </a:r>
                <a:endParaRPr lang="ko-KR" altLang="en-US" sz="1100" b="1" dirty="0" err="1"/>
              </a:p>
            </p:txBody>
          </p:sp>
          <p:sp>
            <p:nvSpPr>
              <p:cNvPr id="60" name="사각형: 둥근 위쪽 모서리 59">
                <a:extLst>
                  <a:ext uri="{FF2B5EF4-FFF2-40B4-BE49-F238E27FC236}">
                    <a16:creationId xmlns:a16="http://schemas.microsoft.com/office/drawing/2014/main" id="{EB0CDA8F-347D-488F-9840-6F2C67D07199}"/>
                  </a:ext>
                </a:extLst>
              </p:cNvPr>
              <p:cNvSpPr/>
              <p:nvPr/>
            </p:nvSpPr>
            <p:spPr>
              <a:xfrm rot="16200000">
                <a:off x="3172791" y="1150302"/>
                <a:ext cx="180000" cy="18000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 i="1" kern="0" dirty="0">
                    <a:solidFill>
                      <a:schemeClr val="bg1"/>
                    </a:solidFill>
                  </a:rPr>
                  <a:t>3</a:t>
                </a:r>
                <a:endParaRPr kumimoji="1" lang="ko-KR" altLang="en-US" sz="1400" b="1" i="1" kern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64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ECA22-F317-431E-8F74-F0CF1E59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77C9C-4085-47AF-96C3-A21C183E1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경연 기획부터 경연 수행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평가 자동화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관리 및 모니터링 등 </a:t>
            </a:r>
            <a:r>
              <a:rPr kumimoji="1" lang="en-US" altLang="ko-KR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End-to-End </a:t>
            </a:r>
            <a:r>
              <a:rPr kumimoji="1" lang="ko-KR" altLang="en-US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경연 서비스 지원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299B4D-7F84-4592-8DEB-A14060387C7E}"/>
              </a:ext>
            </a:extLst>
          </p:cNvPr>
          <p:cNvSpPr/>
          <p:nvPr/>
        </p:nvSpPr>
        <p:spPr>
          <a:xfrm>
            <a:off x="0" y="2158291"/>
            <a:ext cx="9906000" cy="1512000"/>
          </a:xfrm>
          <a:prstGeom prst="rect">
            <a:avLst/>
          </a:prstGeom>
          <a:solidFill>
            <a:srgbClr val="EAEAE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4C905-3442-4589-8204-E52913E92B49}"/>
              </a:ext>
            </a:extLst>
          </p:cNvPr>
          <p:cNvSpPr/>
          <p:nvPr/>
        </p:nvSpPr>
        <p:spPr>
          <a:xfrm>
            <a:off x="605468" y="2707662"/>
            <a:ext cx="3123396" cy="94217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36000" rIns="0" bIns="36000" anchor="t">
            <a:spAutoFit/>
          </a:bodyPr>
          <a:lstStyle/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DT </a:t>
            </a:r>
            <a:r>
              <a:rPr lang="ko-KR" altLang="en-US" sz="1100" dirty="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기술별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경연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참여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코칭 서비스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,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코치 활동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(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다이어리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)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지원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POST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경연 서비스를 통한 상시 학습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DT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전문 기술 노하우 공유 및 토론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CE5278-CBFB-42A9-8009-ADA1EE97046C}"/>
              </a:ext>
            </a:extLst>
          </p:cNvPr>
          <p:cNvSpPr/>
          <p:nvPr/>
        </p:nvSpPr>
        <p:spPr>
          <a:xfrm>
            <a:off x="6393160" y="2707662"/>
            <a:ext cx="3123396" cy="94217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동시에 여러 기술 경연 진행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참여자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,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코치 등 인재 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Pool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관리 가능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평가 자동화 등 수기 작업 최소화</a:t>
            </a:r>
          </a:p>
          <a:p>
            <a:pPr marL="118740" lvl="1" indent="-88900" defTabSz="1042973" eaLnBrk="0" fontAlgn="ctr" latinLnBrk="0" hangingPunct="0">
              <a:spcAft>
                <a:spcPts val="500"/>
              </a:spcAft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경연</a:t>
            </a:r>
            <a:r>
              <a:rPr lang="en-US" altLang="ko-KR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 </a:t>
            </a:r>
            <a:r>
              <a:rPr lang="ko-KR" altLang="en-US" sz="11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rPr>
              <a:t>수행 프로세스별 각종 모니터링 가능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2DA1A3-388A-41B5-90FF-8912F206B53C}"/>
              </a:ext>
            </a:extLst>
          </p:cNvPr>
          <p:cNvSpPr/>
          <p:nvPr/>
        </p:nvSpPr>
        <p:spPr>
          <a:xfrm>
            <a:off x="5812437" y="2389216"/>
            <a:ext cx="4093563" cy="288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684000" tIns="0" rIns="0" bIns="0" rtlCol="0" anchor="ctr">
            <a:noAutofit/>
          </a:bodyPr>
          <a:lstStyle/>
          <a:p>
            <a:pPr marL="0" lvl="1" indent="-131129" defTabSz="1042880">
              <a:buClr>
                <a:schemeClr val="tx1">
                  <a:lumMod val="65000"/>
                  <a:lumOff val="35000"/>
                </a:schemeClr>
              </a:buClr>
              <a:buSzPct val="90000"/>
              <a:tabLst>
                <a:tab pos="5183980" algn="l"/>
              </a:tabLst>
            </a:pPr>
            <a:r>
              <a:rPr lang="ko-KR" altLang="en-US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운영자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6E2A7-5034-4BA3-8247-33F3DC8B7460}"/>
              </a:ext>
            </a:extLst>
          </p:cNvPr>
          <p:cNvSpPr/>
          <p:nvPr/>
        </p:nvSpPr>
        <p:spPr>
          <a:xfrm>
            <a:off x="0" y="2389216"/>
            <a:ext cx="4093287" cy="2880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684000" tIns="0" rIns="0" bIns="0" rtlCol="0" anchor="ctr">
            <a:noAutofit/>
          </a:bodyPr>
          <a:lstStyle/>
          <a:p>
            <a:pPr marL="0" lvl="1" defTabSz="1042880">
              <a:buClr>
                <a:schemeClr val="tx1">
                  <a:lumMod val="65000"/>
                  <a:lumOff val="35000"/>
                </a:schemeClr>
              </a:buClr>
              <a:buSzPct val="90000"/>
            </a:pPr>
            <a:r>
              <a:rPr lang="ko-KR" altLang="en-US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참여자</a:t>
            </a:r>
            <a:r>
              <a:rPr lang="en-US" altLang="ko-KR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, </a:t>
            </a:r>
            <a:r>
              <a:rPr lang="ko-KR" altLang="en-US" sz="1600" b="1" dirty="0">
                <a:ln w="6350">
                  <a:solidFill>
                    <a:schemeClr val="tx1">
                      <a:alpha val="0"/>
                    </a:schemeClr>
                  </a:solidFill>
                </a:ln>
                <a:sym typeface="Monotype Sorts"/>
              </a:rPr>
              <a:t>코치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A033B6-9EAD-46B3-A0D8-CD5B35FF9067}"/>
              </a:ext>
            </a:extLst>
          </p:cNvPr>
          <p:cNvGrpSpPr/>
          <p:nvPr/>
        </p:nvGrpSpPr>
        <p:grpSpPr>
          <a:xfrm>
            <a:off x="5993533" y="4317427"/>
            <a:ext cx="3567980" cy="2106578"/>
            <a:chOff x="5993533" y="4317427"/>
            <a:chExt cx="3567980" cy="210657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FC9460B-D040-409B-B19D-4B03576EDFB1}"/>
                </a:ext>
              </a:extLst>
            </p:cNvPr>
            <p:cNvCxnSpPr>
              <a:cxnSpLocks/>
            </p:cNvCxnSpPr>
            <p:nvPr/>
          </p:nvCxnSpPr>
          <p:spPr>
            <a:xfrm>
              <a:off x="5993533" y="6424005"/>
              <a:ext cx="3528000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AEE5A2-C5A7-4B89-9DF2-166B77135836}"/>
                </a:ext>
              </a:extLst>
            </p:cNvPr>
            <p:cNvSpPr txBox="1"/>
            <p:nvPr/>
          </p:nvSpPr>
          <p:spPr>
            <a:xfrm>
              <a:off x="6011198" y="5281137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평가관리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36468D-74A8-42D4-96C9-E5A515CB1572}"/>
                </a:ext>
              </a:extLst>
            </p:cNvPr>
            <p:cNvSpPr txBox="1"/>
            <p:nvPr/>
          </p:nvSpPr>
          <p:spPr>
            <a:xfrm>
              <a:off x="6011198" y="5560280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회원관리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493DB6-8037-487D-B338-9D6035016B8A}"/>
                </a:ext>
              </a:extLst>
            </p:cNvPr>
            <p:cNvSpPr txBox="1"/>
            <p:nvPr/>
          </p:nvSpPr>
          <p:spPr>
            <a:xfrm>
              <a:off x="6011198" y="6118566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운영관리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DCA4EA-4BD4-4D91-8582-CA8A55B009F5}"/>
                </a:ext>
              </a:extLst>
            </p:cNvPr>
            <p:cNvSpPr txBox="1"/>
            <p:nvPr/>
          </p:nvSpPr>
          <p:spPr>
            <a:xfrm>
              <a:off x="6011198" y="5839423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커뮤니케이션 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4C71D3-9E73-4968-B0E9-3D0B275827A7}"/>
                </a:ext>
              </a:extLst>
            </p:cNvPr>
            <p:cNvSpPr txBox="1"/>
            <p:nvPr/>
          </p:nvSpPr>
          <p:spPr>
            <a:xfrm>
              <a:off x="6011198" y="5001994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코치관리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4385A2-37EF-4302-8E56-17797B961722}"/>
                </a:ext>
              </a:extLst>
            </p:cNvPr>
            <p:cNvSpPr txBox="1"/>
            <p:nvPr/>
          </p:nvSpPr>
          <p:spPr>
            <a:xfrm>
              <a:off x="6011198" y="4722851"/>
              <a:ext cx="1160558" cy="23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경연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20" name="제목 170">
              <a:extLst>
                <a:ext uri="{FF2B5EF4-FFF2-40B4-BE49-F238E27FC236}">
                  <a16:creationId xmlns:a16="http://schemas.microsoft.com/office/drawing/2014/main" id="{EE48DAC8-1E87-4C07-A0D8-C019F84B970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4762907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정보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/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자료 및 운영 현황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1" name="제목 170">
              <a:extLst>
                <a:ext uri="{FF2B5EF4-FFF2-40B4-BE49-F238E27FC236}">
                  <a16:creationId xmlns:a16="http://schemas.microsoft.com/office/drawing/2014/main" id="{8B371460-65EB-4DF2-81A1-FE4C78C4710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042050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코치 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Pool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2" name="제목 170">
              <a:extLst>
                <a:ext uri="{FF2B5EF4-FFF2-40B4-BE49-F238E27FC236}">
                  <a16:creationId xmlns:a16="http://schemas.microsoft.com/office/drawing/2014/main" id="{B55C1501-7493-47E2-8829-0691189AC2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321193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제출결과의 정량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/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정성 평가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3" name="제목 170">
              <a:extLst>
                <a:ext uri="{FF2B5EF4-FFF2-40B4-BE49-F238E27FC236}">
                  <a16:creationId xmlns:a16="http://schemas.microsoft.com/office/drawing/2014/main" id="{2E743B4B-8338-4425-9091-F5F71B8786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600336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회원정보 및 활동현황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4" name="제목 170">
              <a:extLst>
                <a:ext uri="{FF2B5EF4-FFF2-40B4-BE49-F238E27FC236}">
                  <a16:creationId xmlns:a16="http://schemas.microsoft.com/office/drawing/2014/main" id="{8A218069-C8F3-486B-8B56-85B7FD22EC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5879479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수행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∙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운영을 위한 소통관리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25" name="제목 170">
              <a:extLst>
                <a:ext uri="{FF2B5EF4-FFF2-40B4-BE49-F238E27FC236}">
                  <a16:creationId xmlns:a16="http://schemas.microsoft.com/office/drawing/2014/main" id="{94F52A93-44A4-476B-8364-0ACEE4A5A2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79665" y="6158622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플랫폼 운영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59A5B96-F37B-4E5F-BC6C-8CA99D720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4979422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2983BDF-BD4A-425D-BA48-27D0276A65A7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5258565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76D9FDC-9C23-4545-8796-F680ED1A6104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5537708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AB75CC3-3E97-4476-8FE5-F764AEB14F96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5816850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38CCADA-117B-4EEC-9F51-A892AADFE4F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550" y="6095993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ED36DE-D5CF-4CCA-83B4-98C97C471DAE}"/>
                </a:ext>
              </a:extLst>
            </p:cNvPr>
            <p:cNvSpPr txBox="1"/>
            <p:nvPr/>
          </p:nvSpPr>
          <p:spPr>
            <a:xfrm>
              <a:off x="5993534" y="4317427"/>
              <a:ext cx="3567979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5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운영자 用 </a:t>
              </a:r>
              <a:r>
                <a:rPr lang="en-US" altLang="ko-KR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- Back Office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F51937F-4D7C-4BAD-8E49-B165D3B1D28F}"/>
                </a:ext>
              </a:extLst>
            </p:cNvPr>
            <p:cNvCxnSpPr>
              <a:cxnSpLocks/>
            </p:cNvCxnSpPr>
            <p:nvPr/>
          </p:nvCxnSpPr>
          <p:spPr>
            <a:xfrm>
              <a:off x="5993820" y="4621971"/>
              <a:ext cx="3528000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125">
            <a:extLst>
              <a:ext uri="{FF2B5EF4-FFF2-40B4-BE49-F238E27FC236}">
                <a16:creationId xmlns:a16="http://schemas.microsoft.com/office/drawing/2014/main" id="{0BDEFA08-3FEB-45A6-B0E3-3540968E1282}"/>
              </a:ext>
            </a:extLst>
          </p:cNvPr>
          <p:cNvGrpSpPr/>
          <p:nvPr/>
        </p:nvGrpSpPr>
        <p:grpSpPr>
          <a:xfrm>
            <a:off x="4066966" y="1887056"/>
            <a:ext cx="1772069" cy="2054470"/>
            <a:chOff x="7808751" y="2787724"/>
            <a:chExt cx="1317338" cy="1527872"/>
          </a:xfrm>
        </p:grpSpPr>
        <p:grpSp>
          <p:nvGrpSpPr>
            <p:cNvPr id="34" name="그룹 136">
              <a:extLst>
                <a:ext uri="{FF2B5EF4-FFF2-40B4-BE49-F238E27FC236}">
                  <a16:creationId xmlns:a16="http://schemas.microsoft.com/office/drawing/2014/main" id="{8030BD93-E758-4928-8E80-84AEDC7D6AEA}"/>
                </a:ext>
              </a:extLst>
            </p:cNvPr>
            <p:cNvGrpSpPr/>
            <p:nvPr/>
          </p:nvGrpSpPr>
          <p:grpSpPr>
            <a:xfrm>
              <a:off x="7808751" y="2787724"/>
              <a:ext cx="1317338" cy="1527872"/>
              <a:chOff x="1110990" y="2064263"/>
              <a:chExt cx="1624866" cy="1884554"/>
            </a:xfrm>
          </p:grpSpPr>
          <p:grpSp>
            <p:nvGrpSpPr>
              <p:cNvPr id="36" name="그룹 46">
                <a:extLst>
                  <a:ext uri="{FF2B5EF4-FFF2-40B4-BE49-F238E27FC236}">
                    <a16:creationId xmlns:a16="http://schemas.microsoft.com/office/drawing/2014/main" id="{33205D7F-E444-4A5A-A8CC-C76E6BCA6D8E}"/>
                  </a:ext>
                </a:extLst>
              </p:cNvPr>
              <p:cNvGrpSpPr/>
              <p:nvPr/>
            </p:nvGrpSpPr>
            <p:grpSpPr>
              <a:xfrm>
                <a:off x="1110990" y="2064263"/>
                <a:ext cx="1624866" cy="1884554"/>
                <a:chOff x="1323618" y="2170283"/>
                <a:chExt cx="1360800" cy="1578284"/>
              </a:xfrm>
            </p:grpSpPr>
            <p:sp>
              <p:nvSpPr>
                <p:cNvPr id="38" name="육각형 37">
                  <a:extLst>
                    <a:ext uri="{FF2B5EF4-FFF2-40B4-BE49-F238E27FC236}">
                      <a16:creationId xmlns:a16="http://schemas.microsoft.com/office/drawing/2014/main" id="{04742392-2771-43AB-93E4-3F5AECAE4790}"/>
                    </a:ext>
                  </a:extLst>
                </p:cNvPr>
                <p:cNvSpPr/>
                <p:nvPr/>
              </p:nvSpPr>
              <p:spPr>
                <a:xfrm rot="5400000">
                  <a:off x="1214770" y="2279131"/>
                  <a:ext cx="1578284" cy="1360588"/>
                </a:xfrm>
                <a:prstGeom prst="hexagon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txBody>
                <a:bodyPr wrap="square" lIns="83969" tIns="41985" rIns="83969" bIns="41985" rtlCol="0">
                  <a:noAutofit/>
                </a:bodyPr>
                <a:lstStyle/>
                <a:p>
                  <a:pPr algn="ctr" latinLnBrk="0"/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</a:endParaRPr>
                </a:p>
              </p:txBody>
            </p:sp>
            <p:sp>
              <p:nvSpPr>
                <p:cNvPr id="39" name="다이아몬드 38">
                  <a:extLst>
                    <a:ext uri="{FF2B5EF4-FFF2-40B4-BE49-F238E27FC236}">
                      <a16:creationId xmlns:a16="http://schemas.microsoft.com/office/drawing/2014/main" id="{32FFD0F7-AA57-4EA2-8E4C-CD49558A8ED8}"/>
                    </a:ext>
                  </a:extLst>
                </p:cNvPr>
                <p:cNvSpPr/>
                <p:nvPr/>
              </p:nvSpPr>
              <p:spPr>
                <a:xfrm>
                  <a:off x="1323618" y="2187263"/>
                  <a:ext cx="1360800" cy="690735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</a:endParaRPr>
                </a:p>
              </p:txBody>
            </p:sp>
            <p:sp>
              <p:nvSpPr>
                <p:cNvPr id="40" name="다이아몬드 39">
                  <a:extLst>
                    <a:ext uri="{FF2B5EF4-FFF2-40B4-BE49-F238E27FC236}">
                      <a16:creationId xmlns:a16="http://schemas.microsoft.com/office/drawing/2014/main" id="{A4CC2203-E064-45E4-AD5A-929966F18C52}"/>
                    </a:ext>
                  </a:extLst>
                </p:cNvPr>
                <p:cNvSpPr/>
                <p:nvPr/>
              </p:nvSpPr>
              <p:spPr>
                <a:xfrm>
                  <a:off x="1323618" y="3039236"/>
                  <a:ext cx="1360800" cy="690735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</a:endParaRPr>
                </a:p>
              </p:txBody>
            </p:sp>
          </p:grpSp>
          <p:sp>
            <p:nvSpPr>
              <p:cNvPr id="37" name="평행 사변형 36">
                <a:extLst>
                  <a:ext uri="{FF2B5EF4-FFF2-40B4-BE49-F238E27FC236}">
                    <a16:creationId xmlns:a16="http://schemas.microsoft.com/office/drawing/2014/main" id="{AEA660A2-3DBA-48B4-89A6-5BB899520FDF}"/>
                  </a:ext>
                </a:extLst>
              </p:cNvPr>
              <p:cNvSpPr/>
              <p:nvPr/>
            </p:nvSpPr>
            <p:spPr>
              <a:xfrm rot="5400000">
                <a:off x="823464" y="2818896"/>
                <a:ext cx="1416308" cy="792479"/>
              </a:xfrm>
              <a:prstGeom prst="parallelogram">
                <a:avLst>
                  <a:gd name="adj" fmla="val 50874"/>
                </a:avLst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83CB"/>
                  </a:solidFill>
                </a:endParaRPr>
              </a:p>
            </p:txBody>
          </p:sp>
        </p:grpSp>
        <p:sp>
          <p:nvSpPr>
            <p:cNvPr id="35" name="제목 170">
              <a:extLst>
                <a:ext uri="{FF2B5EF4-FFF2-40B4-BE49-F238E27FC236}">
                  <a16:creationId xmlns:a16="http://schemas.microsoft.com/office/drawing/2014/main" id="{F311E2DD-7013-4101-B43F-DF4498EBD2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91436" y="3253662"/>
              <a:ext cx="1151968" cy="59599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>
                <a:spcAft>
                  <a:spcPts val="551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defRPr b="1">
                  <a:solidFill>
                    <a:schemeClr val="accent1">
                      <a:lumMod val="7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2pPr>
            </a:lstStyle>
            <a:p>
              <a:pPr algn="ctr" latinLnBrk="0"/>
              <a:r>
                <a:rPr lang="ko-KR" altLang="en-US" sz="1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lt"/>
                  <a:ea typeface="+mn-ea"/>
                  <a:sym typeface="Monotype Sorts" pitchFamily="2" charset="2"/>
                </a:rPr>
                <a:t>경연 플랫폼</a:t>
              </a:r>
              <a:endParaRPr lang="en-US" altLang="ko-KR" sz="1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sym typeface="Monotype Sorts" pitchFamily="2" charset="2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1EE43F-0648-4B9F-9AE3-234F851195FB}"/>
              </a:ext>
            </a:extLst>
          </p:cNvPr>
          <p:cNvSpPr/>
          <p:nvPr/>
        </p:nvSpPr>
        <p:spPr>
          <a:xfrm>
            <a:off x="4066966" y="4144623"/>
            <a:ext cx="1771794" cy="2308563"/>
          </a:xfrm>
          <a:prstGeom prst="rect">
            <a:avLst/>
          </a:prstGeom>
          <a:solidFill>
            <a:srgbClr val="EAEAE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0744ED-5E57-4272-9D26-F67E83DAC2DA}"/>
              </a:ext>
            </a:extLst>
          </p:cNvPr>
          <p:cNvGrpSpPr>
            <a:grpSpLocks noChangeAspect="1"/>
          </p:cNvGrpSpPr>
          <p:nvPr/>
        </p:nvGrpSpPr>
        <p:grpSpPr>
          <a:xfrm>
            <a:off x="4232920" y="4458390"/>
            <a:ext cx="1479658" cy="1742918"/>
            <a:chOff x="4197435" y="4292226"/>
            <a:chExt cx="1511130" cy="18679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FF88D1E-3E24-4189-AED2-FFC572E33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7435" y="4292226"/>
              <a:ext cx="1507789" cy="63913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156F603-7431-4F9C-BF59-582B8A601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7435" y="4918549"/>
              <a:ext cx="1511130" cy="61771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55C4A07-F67D-42E6-81A3-DEDA2A7E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435" y="5535675"/>
              <a:ext cx="1507789" cy="62451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7EEA5CA-4B15-4F64-A875-F2DB5931E0FE}"/>
              </a:ext>
            </a:extLst>
          </p:cNvPr>
          <p:cNvGrpSpPr/>
          <p:nvPr/>
        </p:nvGrpSpPr>
        <p:grpSpPr>
          <a:xfrm>
            <a:off x="370050" y="4288243"/>
            <a:ext cx="3568018" cy="2135762"/>
            <a:chOff x="370050" y="4288243"/>
            <a:chExt cx="3568018" cy="21357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5D89C2-1CFF-4AB0-A5F3-05F232D02EFB}"/>
                </a:ext>
              </a:extLst>
            </p:cNvPr>
            <p:cNvSpPr txBox="1"/>
            <p:nvPr/>
          </p:nvSpPr>
          <p:spPr>
            <a:xfrm>
              <a:off x="370088" y="4288243"/>
              <a:ext cx="356798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53" tIns="48626" rIns="97253" bIns="48626" rtlCol="0" anchor="ctr"/>
            <a:lstStyle>
              <a:defPPr>
                <a:defRPr lang="ko-KR"/>
              </a:defPPr>
              <a:lvl2pPr marL="0" lvl="1" indent="-106363" algn="ctr" defTabSz="1042973" latinLnBrk="0">
                <a:defRPr sz="16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AD9A8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참여자</a:t>
              </a:r>
              <a:r>
                <a:rPr lang="en-US" altLang="ko-KR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. </a:t>
              </a:r>
              <a:r>
                <a:rPr lang="ko-KR" altLang="en-US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코치 用 </a:t>
              </a:r>
              <a:r>
                <a:rPr lang="en-US" altLang="ko-KR" sz="1500" dirty="0">
                  <a:solidFill>
                    <a:schemeClr val="tx1"/>
                  </a:solidFill>
                  <a:latin typeface="+mn-lt"/>
                  <a:ea typeface="+mn-ea"/>
                  <a:sym typeface="Monotype Sorts"/>
                </a:rPr>
                <a:t>-  Front Office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EF1618-3C23-44D0-9D89-79344175ABF4}"/>
                </a:ext>
              </a:extLst>
            </p:cNvPr>
            <p:cNvCxnSpPr>
              <a:cxnSpLocks/>
            </p:cNvCxnSpPr>
            <p:nvPr/>
          </p:nvCxnSpPr>
          <p:spPr>
            <a:xfrm>
              <a:off x="370336" y="4621971"/>
              <a:ext cx="3567409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F6E57B1-ABC5-4398-A6BF-8347708EDAA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50" y="6424005"/>
              <a:ext cx="3567695" cy="0"/>
            </a:xfrm>
            <a:prstGeom prst="line">
              <a:avLst/>
            </a:prstGeom>
            <a:ln w="12700">
              <a:solidFill>
                <a:srgbClr val="AD9A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B83973-4484-4BC6-81AB-AFF08AAF283D}"/>
                </a:ext>
              </a:extLst>
            </p:cNvPr>
            <p:cNvSpPr txBox="1"/>
            <p:nvPr/>
          </p:nvSpPr>
          <p:spPr>
            <a:xfrm>
              <a:off x="382063" y="5281137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 defTabSz="1067291" latinLnBrk="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경연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 </a:t>
              </a: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도구</a:t>
              </a:r>
              <a:endPara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33CDC00-16EB-441E-B0CF-4D39BE6839DE}"/>
                </a:ext>
              </a:extLst>
            </p:cNvPr>
            <p:cNvSpPr txBox="1"/>
            <p:nvPr/>
          </p:nvSpPr>
          <p:spPr>
            <a:xfrm>
              <a:off x="382063" y="5560280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 defTabSz="1067291" latinLnBrk="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마이페이지</a:t>
              </a:r>
              <a:endPara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936352-8621-4FAE-9153-B0535DB56ABF}"/>
                </a:ext>
              </a:extLst>
            </p:cNvPr>
            <p:cNvSpPr txBox="1"/>
            <p:nvPr/>
          </p:nvSpPr>
          <p:spPr>
            <a:xfrm>
              <a:off x="382063" y="6118566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ABOUT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79182F-EC22-4CA7-B47B-002480C2B904}"/>
                </a:ext>
              </a:extLst>
            </p:cNvPr>
            <p:cNvSpPr txBox="1"/>
            <p:nvPr/>
          </p:nvSpPr>
          <p:spPr>
            <a:xfrm>
              <a:off x="382063" y="5839423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 defTabSz="1067291" latinLnBrk="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커뮤니케이션</a:t>
              </a:r>
              <a:endPara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99CADB-94C9-4EA5-9C79-2A669D06B192}"/>
                </a:ext>
              </a:extLst>
            </p:cNvPr>
            <p:cNvSpPr txBox="1"/>
            <p:nvPr/>
          </p:nvSpPr>
          <p:spPr>
            <a:xfrm>
              <a:off x="382063" y="5001994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코치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430257C-A610-4253-9156-5A76D6E9F58E}"/>
                </a:ext>
              </a:extLst>
            </p:cNvPr>
            <p:cNvSpPr txBox="1"/>
            <p:nvPr/>
          </p:nvSpPr>
          <p:spPr>
            <a:xfrm>
              <a:off x="382063" y="4722851"/>
              <a:ext cx="1160558" cy="23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 defTabSz="1067291"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</a:lstStyle>
            <a:p>
              <a:pPr lvl="1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sym typeface="Monotype Sorts"/>
                </a:rPr>
                <a:t>경연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Monotype Sorts"/>
              </a:endParaRPr>
            </a:p>
          </p:txBody>
        </p:sp>
        <p:sp>
          <p:nvSpPr>
            <p:cNvPr id="57" name="제목 170">
              <a:extLst>
                <a:ext uri="{FF2B5EF4-FFF2-40B4-BE49-F238E27FC236}">
                  <a16:creationId xmlns:a16="http://schemas.microsoft.com/office/drawing/2014/main" id="{31CCFBD8-EFE6-429E-AAD8-5773F7E506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4762907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상세정보 및 관련자료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58" name="제목 170">
              <a:extLst>
                <a:ext uri="{FF2B5EF4-FFF2-40B4-BE49-F238E27FC236}">
                  <a16:creationId xmlns:a16="http://schemas.microsoft.com/office/drawing/2014/main" id="{04660FC2-B8FA-4E2E-8AFA-4B6FE8C891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042050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코치 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Pool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등록 및 코치 활동 내역</a:t>
              </a:r>
            </a:p>
          </p:txBody>
        </p:sp>
        <p:sp>
          <p:nvSpPr>
            <p:cNvPr id="59" name="제목 170">
              <a:extLst>
                <a:ext uri="{FF2B5EF4-FFF2-40B4-BE49-F238E27FC236}">
                  <a16:creationId xmlns:a16="http://schemas.microsoft.com/office/drawing/2014/main" id="{2E42612B-D7B3-4C8C-8963-53B4D515951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321193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수행 지원 도구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60" name="제목 170">
              <a:extLst>
                <a:ext uri="{FF2B5EF4-FFF2-40B4-BE49-F238E27FC236}">
                  <a16:creationId xmlns:a16="http://schemas.microsoft.com/office/drawing/2014/main" id="{DC17E90B-8DBD-419C-81C3-6D69F02B88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600336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회원정보 및 활동현황 관리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61" name="제목 170">
              <a:extLst>
                <a:ext uri="{FF2B5EF4-FFF2-40B4-BE49-F238E27FC236}">
                  <a16:creationId xmlns:a16="http://schemas.microsoft.com/office/drawing/2014/main" id="{9874E00C-8485-40CF-BF8E-5221452834A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5879479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참여자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,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코치</a:t>
              </a:r>
              <a:r>
                <a:rPr lang="en-US" altLang="ko-KR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, </a:t>
              </a: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운영자 간 소통</a:t>
              </a:r>
              <a:endParaRPr lang="en-US" altLang="ko-KR" sz="1000" dirty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Monotype Sorts"/>
              </a:endParaRPr>
            </a:p>
          </p:txBody>
        </p:sp>
        <p:sp>
          <p:nvSpPr>
            <p:cNvPr id="62" name="제목 170">
              <a:extLst>
                <a:ext uri="{FF2B5EF4-FFF2-40B4-BE49-F238E27FC236}">
                  <a16:creationId xmlns:a16="http://schemas.microsoft.com/office/drawing/2014/main" id="{2413D9F8-4DBE-4D99-8E49-7C352C59C2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50530" y="6158622"/>
              <a:ext cx="2213422" cy="153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129328" indent="-129328" defTabSz="821356" eaLnBrk="0" fontAlgn="auto" latinLnBrk="0" hangingPunct="0">
                <a:spcBef>
                  <a:spcPts val="0"/>
                </a:spcBef>
                <a:spcAft>
                  <a:spcPts val="540"/>
                </a:spcAft>
                <a:buSzPct val="80000"/>
                <a:buFont typeface="Arial" pitchFamily="34" charset="0"/>
                <a:buChar char="•"/>
                <a:tabLst>
                  <a:tab pos="5173102" algn="l"/>
                </a:tabLst>
                <a:defRPr sz="1100" spc="-36">
                  <a:ln w="1143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  <a:cs typeface="Arial" pitchFamily="34" charset="0"/>
                </a:defRPr>
              </a:lvl1pPr>
              <a:lvl2pPr marL="457164" defTabSz="914327"/>
              <a:lvl3pPr marL="914327" defTabSz="914327"/>
              <a:lvl4pPr marL="1371491" defTabSz="914327"/>
              <a:lvl5pPr marL="1828655" defTabSz="914327"/>
              <a:lvl6pPr marL="2285818" defTabSz="914327"/>
              <a:lvl7pPr marL="2742982" defTabSz="914327"/>
              <a:lvl8pPr marL="3200146" defTabSz="914327"/>
              <a:lvl9pPr marL="3657309" defTabSz="914327"/>
            </a:lstStyle>
            <a:p>
              <a:pPr marL="88889" lvl="1" indent="-88889" defTabSz="1042841" eaLnBrk="0" fontAlgn="ctr" latinLnBrk="0" hangingPunct="0">
                <a:buSzPct val="80000"/>
                <a:buFont typeface="Arial" pitchFamily="34" charset="0"/>
                <a:buChar char="•"/>
                <a:tabLst>
                  <a:tab pos="944537" algn="l"/>
                </a:tabLst>
                <a:defRPr/>
              </a:pPr>
              <a:r>
                <a:rPr lang="ko-KR" altLang="en-US" sz="1000" dirty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Monotype Sorts"/>
                </a:rPr>
                <a:t>경연 및 플랫폼 소개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D400BF96-3FC0-455B-B966-672085C2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4979422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48B7D05-85C4-47FF-8AAC-F6FBB259AF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5258565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4D52F5B-9AF9-4858-94D2-55CA1D0B23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5537708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AE2DF5A-AE05-465E-A573-0F70653102B8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5816850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BA2B477-52AC-4BA9-BE39-CCC3D4CDF736}"/>
                </a:ext>
              </a:extLst>
            </p:cNvPr>
            <p:cNvCxnSpPr>
              <a:cxnSpLocks/>
            </p:cNvCxnSpPr>
            <p:nvPr/>
          </p:nvCxnSpPr>
          <p:spPr>
            <a:xfrm>
              <a:off x="1589415" y="6095993"/>
              <a:ext cx="220781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모서리가 둥근 직사각형 19">
            <a:extLst>
              <a:ext uri="{FF2B5EF4-FFF2-40B4-BE49-F238E27FC236}">
                <a16:creationId xmlns:a16="http://schemas.microsoft.com/office/drawing/2014/main" id="{73472262-9209-481D-8AE4-9F9A0475FDC7}"/>
              </a:ext>
            </a:extLst>
          </p:cNvPr>
          <p:cNvSpPr/>
          <p:nvPr/>
        </p:nvSpPr>
        <p:spPr bwMode="auto">
          <a:xfrm>
            <a:off x="1353000" y="1340805"/>
            <a:ext cx="7200000" cy="395587"/>
          </a:xfrm>
          <a:prstGeom prst="round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ysClr val="window" lastClr="FFFFFF"/>
            </a:bgClr>
          </a:patt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사용자를 위한 총 </a:t>
            </a:r>
            <a:r>
              <a:rPr kumimoji="1" lang="en-US" altLang="ko-KR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12</a:t>
            </a: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개의 필수적인 기본 구성요소를 </a:t>
            </a:r>
            <a:r>
              <a:rPr kumimoji="1" lang="en-US" altLang="ko-KR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Cloud </a:t>
            </a:r>
            <a:r>
              <a:rPr kumimoji="1" lang="ko-KR" altLang="en-US" sz="1400" b="1" kern="0" dirty="0">
                <a:solidFill>
                  <a:srgbClr val="000000"/>
                </a:solidFill>
                <a:effectLst>
                  <a:glow rad="152400">
                    <a:schemeClr val="bg1">
                      <a:alpha val="60000"/>
                    </a:schemeClr>
                  </a:glow>
                </a:effectLst>
              </a:rPr>
              <a:t>기반으로 구현</a:t>
            </a:r>
          </a:p>
        </p:txBody>
      </p:sp>
    </p:spTree>
    <p:extLst>
      <p:ext uri="{BB962C8B-B14F-4D97-AF65-F5344CB8AC3E}">
        <p14:creationId xmlns:p14="http://schemas.microsoft.com/office/powerpoint/2010/main" val="325684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6C2654-ABFD-4360-9D17-02D2186D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1" y="854714"/>
            <a:ext cx="9211718" cy="5148572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AEF92AE-F247-4A5A-896B-AB0FA7ED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경연</a:t>
            </a:r>
            <a:r>
              <a:rPr lang="en-US" altLang="ko-KR" dirty="0"/>
              <a:t>(</a:t>
            </a:r>
            <a:r>
              <a:rPr lang="ko-KR" altLang="en-US" dirty="0"/>
              <a:t>經筵</a:t>
            </a:r>
            <a:r>
              <a:rPr lang="en-US" altLang="ko-KR" dirty="0"/>
              <a:t>)</a:t>
            </a:r>
            <a:r>
              <a:rPr lang="ko-KR" altLang="en-US" dirty="0"/>
              <a:t> 플랫폼 </a:t>
            </a:r>
            <a:r>
              <a:rPr lang="en-US" altLang="ko-KR" sz="1600" dirty="0"/>
              <a:t>– </a:t>
            </a:r>
            <a:r>
              <a:rPr lang="ko-KR" altLang="en-US" sz="1600" dirty="0"/>
              <a:t>주요 화면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EE80E-02E2-4766-96A5-25B60ACE5B84}"/>
              </a:ext>
            </a:extLst>
          </p:cNvPr>
          <p:cNvSpPr txBox="1"/>
          <p:nvPr/>
        </p:nvSpPr>
        <p:spPr>
          <a:xfrm>
            <a:off x="4196916" y="6382259"/>
            <a:ext cx="1951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hlinkClick r:id="rId3"/>
              </a:rPr>
              <a:t>https://dt-training.center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72274"/>
      </p:ext>
    </p:extLst>
  </p:cSld>
  <p:clrMapOvr>
    <a:masterClrMapping/>
  </p:clrMapOvr>
</p:sld>
</file>

<file path=ppt/theme/theme1.xml><?xml version="1.0" encoding="utf-8"?>
<a:theme xmlns:a="http://schemas.openxmlformats.org/drawingml/2006/main" name="2_SK보고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K보고용">
      <a:majorFont>
        <a:latin typeface="Cambria"/>
        <a:ea typeface="맑은 고딕"/>
        <a:cs typeface=""/>
      </a:majorFont>
      <a:minorFont>
        <a:latin typeface="Cambri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2700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  <a:headEnd/>
          <a:tailEnd/>
        </a:ln>
        <a:effectLst/>
      </a:spPr>
      <a:bodyPr wrap="none" lIns="36000" tIns="36000" rIns="36000" bIns="36000" rtlCol="0" anchor="ctr"/>
      <a:lstStyle>
        <a:defPPr algn="ctr">
          <a:lnSpc>
            <a:spcPct val="110000"/>
          </a:lnSpc>
          <a:defRPr kumimoji="0" sz="1100" b="1" dirty="0" smtClean="0">
            <a:solidFill>
              <a:prstClr val="black"/>
            </a:solidFill>
            <a:cs typeface="Times New Roman" pitchFamily="18" charset="0"/>
          </a:defRPr>
        </a:defPPr>
      </a:lst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7A9D318DCCC142B23C3A169EAE20FB" ma:contentTypeVersion="8" ma:contentTypeDescription="Create a new document." ma:contentTypeScope="" ma:versionID="131259d00f1d0f4e0bb07a34f1ccd2df">
  <xsd:schema xmlns:xsd="http://www.w3.org/2001/XMLSchema" xmlns:xs="http://www.w3.org/2001/XMLSchema" xmlns:p="http://schemas.microsoft.com/office/2006/metadata/properties" xmlns:ns2="ca10da9c-11bf-49a6-bc9a-b7003e08d69d" targetNamespace="http://schemas.microsoft.com/office/2006/metadata/properties" ma:root="true" ma:fieldsID="3fa118da4dc13146b0003af3147c6595" ns2:_="">
    <xsd:import namespace="ca10da9c-11bf-49a6-bc9a-b7003e08d6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10da9c-11bf-49a6-bc9a-b7003e08d6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B302D-8D06-4D04-A79D-D2BF2B3AFD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3BFAB8-2716-493F-BB9E-B2DCD9335A07}">
  <ds:schemaRefs>
    <ds:schemaRef ds:uri="http://www.w3.org/XML/1998/namespace"/>
    <ds:schemaRef ds:uri="ca10da9c-11bf-49a6-bc9a-b7003e08d69d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694782-A376-42BE-B4BF-3F8258199A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10da9c-11bf-49a6-bc9a-b7003e08d6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49372</TotalTime>
  <Words>1180</Words>
  <Application>Microsoft Macintosh PowerPoint</Application>
  <PresentationFormat>A4 용지(210x297mm)</PresentationFormat>
  <Paragraphs>211</Paragraphs>
  <Slides>13</Slides>
  <Notes>1</Notes>
  <HiddenSlides>0</HiddenSlides>
  <MMClips>2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  <vt:variant>
        <vt:lpstr>재구성한 쇼</vt:lpstr>
      </vt:variant>
      <vt:variant>
        <vt:i4>7</vt:i4>
      </vt:variant>
    </vt:vector>
  </HeadingPairs>
  <TitlesOfParts>
    <vt:vector size="31" baseType="lpstr">
      <vt:lpstr>맑은 고딕</vt:lpstr>
      <vt:lpstr>HY견고딕</vt:lpstr>
      <vt:lpstr>KoPub돋움체 Bold</vt:lpstr>
      <vt:lpstr>KoPub돋움체 Medium</vt:lpstr>
      <vt:lpstr>Yoon 윤고딕 540_TT</vt:lpstr>
      <vt:lpstr>Arial</vt:lpstr>
      <vt:lpstr>Cambria</vt:lpstr>
      <vt:lpstr>Tahoma</vt:lpstr>
      <vt:lpstr>Times New Roman</vt:lpstr>
      <vt:lpstr>Wingdings</vt:lpstr>
      <vt:lpstr>2_SK보고서</vt:lpstr>
      <vt:lpstr>경연(經筵) 서비스 소개</vt:lpstr>
      <vt:lpstr>PowerPoint 프레젠테이션</vt:lpstr>
      <vt:lpstr>PowerPoint 프레젠테이션</vt:lpstr>
      <vt:lpstr>Why SK 경연</vt:lpstr>
      <vt:lpstr>경연(經筵)의 활용 및 서비스</vt:lpstr>
      <vt:lpstr>경연(經筵) 수행 사례</vt:lpstr>
      <vt:lpstr>경연(經筵) 수행 절차</vt:lpstr>
      <vt:lpstr>경연(經筵) 플랫폼</vt:lpstr>
      <vt:lpstr>경연(經筵) 플랫폼 – 주요 화면</vt:lpstr>
      <vt:lpstr>경연(經筵) 플랫폼 – 주요 화면</vt:lpstr>
      <vt:lpstr>경연(經筵) 플랫폼 – 주요 화면</vt:lpstr>
      <vt:lpstr>제언</vt:lpstr>
      <vt:lpstr>PowerPoint 프레젠테이션</vt:lpstr>
      <vt:lpstr>예시1-1</vt:lpstr>
      <vt:lpstr>예시1-2</vt:lpstr>
      <vt:lpstr>예시1-3</vt:lpstr>
      <vt:lpstr>예시1-4</vt:lpstr>
      <vt:lpstr>예시1-5</vt:lpstr>
      <vt:lpstr>예시2-1</vt:lpstr>
      <vt:lpstr>예시2-2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Eric</dc:creator>
  <cp:lastModifiedBy>동렬 정</cp:lastModifiedBy>
  <cp:revision>4248</cp:revision>
  <cp:lastPrinted>2019-09-20T04:04:35Z</cp:lastPrinted>
  <dcterms:created xsi:type="dcterms:W3CDTF">2014-01-05T13:48:22Z</dcterms:created>
  <dcterms:modified xsi:type="dcterms:W3CDTF">2023-03-27T00:59:26Z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0x010100127A9D318DCCC142B23C3A169EAE20FB</vt:lpwstr>
  </property>
</Properties>
</file>